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 id="2147483653" r:id="rId2"/>
  </p:sldMasterIdLst>
  <p:notesMasterIdLst>
    <p:notesMasterId r:id="rId26"/>
  </p:notesMasterIdLst>
  <p:handoutMasterIdLst>
    <p:handoutMasterId r:id="rId27"/>
  </p:handoutMasterIdLst>
  <p:sldIdLst>
    <p:sldId id="290" r:id="rId3"/>
    <p:sldId id="291" r:id="rId4"/>
    <p:sldId id="627" r:id="rId5"/>
    <p:sldId id="622" r:id="rId6"/>
    <p:sldId id="648" r:id="rId7"/>
    <p:sldId id="649" r:id="rId8"/>
    <p:sldId id="623" r:id="rId9"/>
    <p:sldId id="630" r:id="rId10"/>
    <p:sldId id="651" r:id="rId11"/>
    <p:sldId id="642" r:id="rId12"/>
    <p:sldId id="645" r:id="rId13"/>
    <p:sldId id="646" r:id="rId14"/>
    <p:sldId id="647" r:id="rId15"/>
    <p:sldId id="653" r:id="rId16"/>
    <p:sldId id="624" r:id="rId17"/>
    <p:sldId id="635" r:id="rId18"/>
    <p:sldId id="633" r:id="rId19"/>
    <p:sldId id="634" r:id="rId20"/>
    <p:sldId id="652" r:id="rId21"/>
    <p:sldId id="625" r:id="rId22"/>
    <p:sldId id="636" r:id="rId23"/>
    <p:sldId id="650" r:id="rId24"/>
    <p:sldId id="637" r:id="rId25"/>
  </p:sldIdLst>
  <p:sldSz cx="13004800" cy="8128000"/>
  <p:notesSz cx="7315200" cy="9601200"/>
  <p:defaultTextStyle>
    <a:defPPr>
      <a:defRPr lang="en-US"/>
    </a:defPPr>
    <a:lvl1pPr algn="l" rtl="0" fontAlgn="base">
      <a:lnSpc>
        <a:spcPct val="90000"/>
      </a:lnSpc>
      <a:spcBef>
        <a:spcPct val="0"/>
      </a:spcBef>
      <a:spcAft>
        <a:spcPct val="0"/>
      </a:spcAft>
      <a:defRPr kern="1200">
        <a:solidFill>
          <a:srgbClr val="000000"/>
        </a:solidFill>
        <a:latin typeface="Vista Sans OT Reg" pitchFamily="-65" charset="0"/>
        <a:ea typeface="ヒラギノ角ゴ ProN W3" pitchFamily="-65" charset="-128"/>
        <a:cs typeface="ヒラギノ角ゴ ProN W3" pitchFamily="-65" charset="-128"/>
        <a:sym typeface="Vista Sans OT Reg" pitchFamily="-65" charset="0"/>
      </a:defRPr>
    </a:lvl1pPr>
    <a:lvl2pPr marL="457041" algn="l" rtl="0" fontAlgn="base">
      <a:lnSpc>
        <a:spcPct val="90000"/>
      </a:lnSpc>
      <a:spcBef>
        <a:spcPct val="0"/>
      </a:spcBef>
      <a:spcAft>
        <a:spcPct val="0"/>
      </a:spcAft>
      <a:defRPr kern="1200">
        <a:solidFill>
          <a:srgbClr val="000000"/>
        </a:solidFill>
        <a:latin typeface="Vista Sans OT Reg" pitchFamily="-65" charset="0"/>
        <a:ea typeface="ヒラギノ角ゴ ProN W3" pitchFamily="-65" charset="-128"/>
        <a:cs typeface="ヒラギノ角ゴ ProN W3" pitchFamily="-65" charset="-128"/>
        <a:sym typeface="Vista Sans OT Reg" pitchFamily="-65" charset="0"/>
      </a:defRPr>
    </a:lvl2pPr>
    <a:lvl3pPr marL="914084" algn="l" rtl="0" fontAlgn="base">
      <a:lnSpc>
        <a:spcPct val="90000"/>
      </a:lnSpc>
      <a:spcBef>
        <a:spcPct val="0"/>
      </a:spcBef>
      <a:spcAft>
        <a:spcPct val="0"/>
      </a:spcAft>
      <a:defRPr kern="1200">
        <a:solidFill>
          <a:srgbClr val="000000"/>
        </a:solidFill>
        <a:latin typeface="Vista Sans OT Reg" pitchFamily="-65" charset="0"/>
        <a:ea typeface="ヒラギノ角ゴ ProN W3" pitchFamily="-65" charset="-128"/>
        <a:cs typeface="ヒラギノ角ゴ ProN W3" pitchFamily="-65" charset="-128"/>
        <a:sym typeface="Vista Sans OT Reg" pitchFamily="-65" charset="0"/>
      </a:defRPr>
    </a:lvl3pPr>
    <a:lvl4pPr marL="1371125" algn="l" rtl="0" fontAlgn="base">
      <a:lnSpc>
        <a:spcPct val="90000"/>
      </a:lnSpc>
      <a:spcBef>
        <a:spcPct val="0"/>
      </a:spcBef>
      <a:spcAft>
        <a:spcPct val="0"/>
      </a:spcAft>
      <a:defRPr kern="1200">
        <a:solidFill>
          <a:srgbClr val="000000"/>
        </a:solidFill>
        <a:latin typeface="Vista Sans OT Reg" pitchFamily="-65" charset="0"/>
        <a:ea typeface="ヒラギノ角ゴ ProN W3" pitchFamily="-65" charset="-128"/>
        <a:cs typeface="ヒラギノ角ゴ ProN W3" pitchFamily="-65" charset="-128"/>
        <a:sym typeface="Vista Sans OT Reg" pitchFamily="-65" charset="0"/>
      </a:defRPr>
    </a:lvl4pPr>
    <a:lvl5pPr marL="1828167" algn="l" rtl="0" fontAlgn="base">
      <a:lnSpc>
        <a:spcPct val="90000"/>
      </a:lnSpc>
      <a:spcBef>
        <a:spcPct val="0"/>
      </a:spcBef>
      <a:spcAft>
        <a:spcPct val="0"/>
      </a:spcAft>
      <a:defRPr kern="1200">
        <a:solidFill>
          <a:srgbClr val="000000"/>
        </a:solidFill>
        <a:latin typeface="Vista Sans OT Reg" pitchFamily="-65" charset="0"/>
        <a:ea typeface="ヒラギノ角ゴ ProN W3" pitchFamily="-65" charset="-128"/>
        <a:cs typeface="ヒラギノ角ゴ ProN W3" pitchFamily="-65" charset="-128"/>
        <a:sym typeface="Vista Sans OT Reg" pitchFamily="-65" charset="0"/>
      </a:defRPr>
    </a:lvl5pPr>
    <a:lvl6pPr marL="2285209" algn="l" defTabSz="457041" rtl="0" eaLnBrk="1" latinLnBrk="0" hangingPunct="1">
      <a:defRPr kern="1200">
        <a:solidFill>
          <a:srgbClr val="000000"/>
        </a:solidFill>
        <a:latin typeface="Vista Sans OT Reg" pitchFamily="-65" charset="0"/>
        <a:ea typeface="ヒラギノ角ゴ ProN W3" pitchFamily="-65" charset="-128"/>
        <a:cs typeface="ヒラギノ角ゴ ProN W3" pitchFamily="-65" charset="-128"/>
        <a:sym typeface="Vista Sans OT Reg" pitchFamily="-65" charset="0"/>
      </a:defRPr>
    </a:lvl6pPr>
    <a:lvl7pPr marL="2742253" algn="l" defTabSz="457041" rtl="0" eaLnBrk="1" latinLnBrk="0" hangingPunct="1">
      <a:defRPr kern="1200">
        <a:solidFill>
          <a:srgbClr val="000000"/>
        </a:solidFill>
        <a:latin typeface="Vista Sans OT Reg" pitchFamily="-65" charset="0"/>
        <a:ea typeface="ヒラギノ角ゴ ProN W3" pitchFamily="-65" charset="-128"/>
        <a:cs typeface="ヒラギノ角ゴ ProN W3" pitchFamily="-65" charset="-128"/>
        <a:sym typeface="Vista Sans OT Reg" pitchFamily="-65" charset="0"/>
      </a:defRPr>
    </a:lvl7pPr>
    <a:lvl8pPr marL="3199294" algn="l" defTabSz="457041" rtl="0" eaLnBrk="1" latinLnBrk="0" hangingPunct="1">
      <a:defRPr kern="1200">
        <a:solidFill>
          <a:srgbClr val="000000"/>
        </a:solidFill>
        <a:latin typeface="Vista Sans OT Reg" pitchFamily="-65" charset="0"/>
        <a:ea typeface="ヒラギノ角ゴ ProN W3" pitchFamily="-65" charset="-128"/>
        <a:cs typeface="ヒラギノ角ゴ ProN W3" pitchFamily="-65" charset="-128"/>
        <a:sym typeface="Vista Sans OT Reg" pitchFamily="-65" charset="0"/>
      </a:defRPr>
    </a:lvl8pPr>
    <a:lvl9pPr marL="3656338" algn="l" defTabSz="457041" rtl="0" eaLnBrk="1" latinLnBrk="0" hangingPunct="1">
      <a:defRPr kern="1200">
        <a:solidFill>
          <a:srgbClr val="000000"/>
        </a:solidFill>
        <a:latin typeface="Vista Sans OT Reg" pitchFamily="-65" charset="0"/>
        <a:ea typeface="ヒラギノ角ゴ ProN W3" pitchFamily="-65" charset="-128"/>
        <a:cs typeface="ヒラギノ角ゴ ProN W3" pitchFamily="-65" charset="-128"/>
        <a:sym typeface="Vista Sans OT Reg" pitchFamily="-65" charset="0"/>
      </a:defRPr>
    </a:lvl9pPr>
  </p:defaultTextStyle>
  <p:extLst>
    <p:ext uri="{521415D9-36F7-43E2-AB2F-B90AF26B5E84}">
      <p14:sectionLst xmlns:p14="http://schemas.microsoft.com/office/powerpoint/2010/main">
        <p14:section name="Default Section" id="{3FA78082-737A-284F-964C-6D84278E63AD}">
          <p14:sldIdLst>
            <p14:sldId id="290"/>
            <p14:sldId id="291"/>
            <p14:sldId id="627"/>
            <p14:sldId id="622"/>
            <p14:sldId id="648"/>
            <p14:sldId id="649"/>
            <p14:sldId id="623"/>
            <p14:sldId id="630"/>
            <p14:sldId id="651"/>
            <p14:sldId id="642"/>
            <p14:sldId id="645"/>
            <p14:sldId id="646"/>
            <p14:sldId id="647"/>
            <p14:sldId id="653"/>
            <p14:sldId id="624"/>
            <p14:sldId id="635"/>
            <p14:sldId id="633"/>
            <p14:sldId id="634"/>
            <p14:sldId id="652"/>
            <p14:sldId id="625"/>
            <p14:sldId id="636"/>
            <p14:sldId id="650"/>
            <p14:sldId id="63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gray" frameSlides="1"/>
  <p:clrMru>
    <a:srgbClr val="B2B2B2"/>
    <a:srgbClr val="375999"/>
    <a:srgbClr val="322BBD"/>
    <a:srgbClr val="969696"/>
    <a:srgbClr val="FF9900"/>
    <a:srgbClr val="CE9AC7"/>
    <a:srgbClr val="BE546B"/>
    <a:srgbClr val="CF7843"/>
    <a:srgbClr val="FFFFCC"/>
    <a:srgbClr val="B064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91" autoAdjust="0"/>
    <p:restoredTop sz="88081" autoAdjust="0"/>
  </p:normalViewPr>
  <p:slideViewPr>
    <p:cSldViewPr>
      <p:cViewPr varScale="1">
        <p:scale>
          <a:sx n="64" d="100"/>
          <a:sy n="64" d="100"/>
        </p:scale>
        <p:origin x="-448" y="-96"/>
      </p:cViewPr>
      <p:guideLst>
        <p:guide orient="horz" pos="2560"/>
        <p:guide pos="40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47" tIns="48324" rIns="96647" bIns="48324" rtlCol="0"/>
          <a:lstStyle>
            <a:lvl1pPr algn="r">
              <a:defRPr sz="1300"/>
            </a:lvl1pPr>
          </a:lstStyle>
          <a:p>
            <a:fld id="{6989921E-97FA-4334-A1E6-BC1A0D819833}" type="datetimeFigureOut">
              <a:rPr lang="en-US" smtClean="0"/>
              <a:pPr/>
              <a:t>11/7/12</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47" tIns="48324" rIns="96647" bIns="48324" rtlCol="0" anchor="b"/>
          <a:lstStyle>
            <a:lvl1pPr algn="r">
              <a:defRPr sz="1300"/>
            </a:lvl1pPr>
          </a:lstStyle>
          <a:p>
            <a:fld id="{439776D5-5187-4945-9491-8BCD727A7EE2}" type="slidenum">
              <a:rPr lang="en-US" smtClean="0"/>
              <a:pPr/>
              <a:t>‹#›</a:t>
            </a:fld>
            <a:endParaRPr lang="en-US"/>
          </a:p>
        </p:txBody>
      </p:sp>
    </p:spTree>
    <p:extLst>
      <p:ext uri="{BB962C8B-B14F-4D97-AF65-F5344CB8AC3E}">
        <p14:creationId xmlns:p14="http://schemas.microsoft.com/office/powerpoint/2010/main" val="2278346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CBE0E1E0-0CB4-1649-8164-0B9CCDC5E0ED}" type="datetimeFigureOut">
              <a:rPr lang="en-US" smtClean="0"/>
              <a:pPr/>
              <a:t>11/7/12</a:t>
            </a:fld>
            <a:endParaRPr lang="en-US"/>
          </a:p>
        </p:txBody>
      </p:sp>
      <p:sp>
        <p:nvSpPr>
          <p:cNvPr id="4" name="Slide Image Placeholder 3"/>
          <p:cNvSpPr>
            <a:spLocks noGrp="1" noRot="1" noChangeAspect="1"/>
          </p:cNvSpPr>
          <p:nvPr>
            <p:ph type="sldImg" idx="2"/>
          </p:nvPr>
        </p:nvSpPr>
        <p:spPr>
          <a:xfrm>
            <a:off x="777875" y="720725"/>
            <a:ext cx="5759450" cy="3600450"/>
          </a:xfrm>
          <a:prstGeom prst="rect">
            <a:avLst/>
          </a:prstGeom>
          <a:noFill/>
          <a:ln w="12700">
            <a:solidFill>
              <a:prstClr val="black"/>
            </a:solidFill>
          </a:ln>
        </p:spPr>
        <p:txBody>
          <a:bodyPr vert="horz" lIns="96647" tIns="48324" rIns="96647" bIns="48324"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F482D980-B585-574E-A40D-6418E1AC5FA0}" type="slidenum">
              <a:rPr lang="en-US" smtClean="0"/>
              <a:pPr/>
              <a:t>‹#›</a:t>
            </a:fld>
            <a:endParaRPr lang="en-US"/>
          </a:p>
        </p:txBody>
      </p:sp>
    </p:spTree>
    <p:extLst>
      <p:ext uri="{BB962C8B-B14F-4D97-AF65-F5344CB8AC3E}">
        <p14:creationId xmlns:p14="http://schemas.microsoft.com/office/powerpoint/2010/main" val="1654692672"/>
      </p:ext>
    </p:extLst>
  </p:cSld>
  <p:clrMap bg1="lt1" tx1="dk1" bg2="lt2" tx2="dk2" accent1="accent1" accent2="accent2" accent3="accent3" accent4="accent4" accent5="accent5" accent6="accent6" hlink="hlink" folHlink="folHlink"/>
  <p:notesStyle>
    <a:lvl1pPr marL="0" algn="l" defTabSz="457041" rtl="0" eaLnBrk="1" latinLnBrk="0" hangingPunct="1">
      <a:defRPr sz="1200" kern="1200">
        <a:solidFill>
          <a:schemeClr val="tx1"/>
        </a:solidFill>
        <a:latin typeface="+mn-lt"/>
        <a:ea typeface="+mn-ea"/>
        <a:cs typeface="+mn-cs"/>
      </a:defRPr>
    </a:lvl1pPr>
    <a:lvl2pPr marL="457041" algn="l" defTabSz="457041" rtl="0" eaLnBrk="1" latinLnBrk="0" hangingPunct="1">
      <a:defRPr sz="1200" kern="1200">
        <a:solidFill>
          <a:schemeClr val="tx1"/>
        </a:solidFill>
        <a:latin typeface="+mn-lt"/>
        <a:ea typeface="+mn-ea"/>
        <a:cs typeface="+mn-cs"/>
      </a:defRPr>
    </a:lvl2pPr>
    <a:lvl3pPr marL="914084" algn="l" defTabSz="457041" rtl="0" eaLnBrk="1" latinLnBrk="0" hangingPunct="1">
      <a:defRPr sz="1200" kern="1200">
        <a:solidFill>
          <a:schemeClr val="tx1"/>
        </a:solidFill>
        <a:latin typeface="+mn-lt"/>
        <a:ea typeface="+mn-ea"/>
        <a:cs typeface="+mn-cs"/>
      </a:defRPr>
    </a:lvl3pPr>
    <a:lvl4pPr marL="1371125" algn="l" defTabSz="457041" rtl="0" eaLnBrk="1" latinLnBrk="0" hangingPunct="1">
      <a:defRPr sz="1200" kern="1200">
        <a:solidFill>
          <a:schemeClr val="tx1"/>
        </a:solidFill>
        <a:latin typeface="+mn-lt"/>
        <a:ea typeface="+mn-ea"/>
        <a:cs typeface="+mn-cs"/>
      </a:defRPr>
    </a:lvl4pPr>
    <a:lvl5pPr marL="1828167" algn="l" defTabSz="457041" rtl="0" eaLnBrk="1" latinLnBrk="0" hangingPunct="1">
      <a:defRPr sz="1200" kern="1200">
        <a:solidFill>
          <a:schemeClr val="tx1"/>
        </a:solidFill>
        <a:latin typeface="+mn-lt"/>
        <a:ea typeface="+mn-ea"/>
        <a:cs typeface="+mn-cs"/>
      </a:defRPr>
    </a:lvl5pPr>
    <a:lvl6pPr marL="2285209" algn="l" defTabSz="457041" rtl="0" eaLnBrk="1" latinLnBrk="0" hangingPunct="1">
      <a:defRPr sz="1200" kern="1200">
        <a:solidFill>
          <a:schemeClr val="tx1"/>
        </a:solidFill>
        <a:latin typeface="+mn-lt"/>
        <a:ea typeface="+mn-ea"/>
        <a:cs typeface="+mn-cs"/>
      </a:defRPr>
    </a:lvl6pPr>
    <a:lvl7pPr marL="2742253" algn="l" defTabSz="457041" rtl="0" eaLnBrk="1" latinLnBrk="0" hangingPunct="1">
      <a:defRPr sz="1200" kern="1200">
        <a:solidFill>
          <a:schemeClr val="tx1"/>
        </a:solidFill>
        <a:latin typeface="+mn-lt"/>
        <a:ea typeface="+mn-ea"/>
        <a:cs typeface="+mn-cs"/>
      </a:defRPr>
    </a:lvl7pPr>
    <a:lvl8pPr marL="3199294" algn="l" defTabSz="457041" rtl="0" eaLnBrk="1" latinLnBrk="0" hangingPunct="1">
      <a:defRPr sz="1200" kern="1200">
        <a:solidFill>
          <a:schemeClr val="tx1"/>
        </a:solidFill>
        <a:latin typeface="+mn-lt"/>
        <a:ea typeface="+mn-ea"/>
        <a:cs typeface="+mn-cs"/>
      </a:defRPr>
    </a:lvl8pPr>
    <a:lvl9pPr marL="3656338" algn="l" defTabSz="45704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720725"/>
            <a:ext cx="5759450" cy="36004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82D980-B585-574E-A40D-6418E1AC5FA0}"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82D980-B585-574E-A40D-6418E1AC5FA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82D980-B585-574E-A40D-6418E1AC5FA0}"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82D980-B585-574E-A40D-6418E1AC5FA0}"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San Jose originally contacted customer service she was apparently told there was nothing the phone company could do. The Daily Mail writes that the phone company told her "she was liable for the sum, insisting it would automatically be withdrawn from her bank account." The company did offer to set up an installment payment plan. San Jose wisely declined.</a:t>
            </a:r>
          </a:p>
          <a:p>
            <a:r>
              <a:rPr lang="en-US" dirty="0" smtClean="0"/>
              <a:t>Eventually, the mess was straightened out. The decimal point was put in the wrong place, and 12 zeroes were accidentally added to the bill. Bouygues Telecom apologized and waved the 117.21 euros San Jose actually owed.</a:t>
            </a:r>
            <a:endParaRPr lang="en-US" dirty="0"/>
          </a:p>
        </p:txBody>
      </p:sp>
      <p:sp>
        <p:nvSpPr>
          <p:cNvPr id="4" name="Slide Number Placeholder 3"/>
          <p:cNvSpPr>
            <a:spLocks noGrp="1"/>
          </p:cNvSpPr>
          <p:nvPr>
            <p:ph type="sldNum" sz="quarter" idx="10"/>
          </p:nvPr>
        </p:nvSpPr>
        <p:spPr/>
        <p:txBody>
          <a:bodyPr/>
          <a:lstStyle/>
          <a:p>
            <a:fld id="{F482D980-B585-574E-A40D-6418E1AC5FA0}" type="slidenum">
              <a:rPr lang="en-US" smtClean="0"/>
              <a:pPr/>
              <a:t>14</a:t>
            </a:fld>
            <a:endParaRPr lang="en-US"/>
          </a:p>
        </p:txBody>
      </p:sp>
    </p:spTree>
    <p:extLst>
      <p:ext uri="{BB962C8B-B14F-4D97-AF65-F5344CB8AC3E}">
        <p14:creationId xmlns:p14="http://schemas.microsoft.com/office/powerpoint/2010/main" val="1566475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82D980-B585-574E-A40D-6418E1AC5FA0}" type="slidenum">
              <a:rPr lang="en-US" smtClean="0"/>
              <a:pPr/>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82D980-B585-574E-A40D-6418E1AC5FA0}"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p:txBody>
      </p:sp>
    </p:spTree>
  </p:cSld>
  <p:clrMapOvr>
    <a:masterClrMapping/>
  </p:clrMapOvr>
  <p:transition xmlns:p14="http://schemas.microsoft.com/office/powerpoint/2010/mai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a:spLocks noGrp="1"/>
          </p:cNvSpPr>
          <p:nvPr>
            <p:ph type="title"/>
          </p:nvPr>
        </p:nvSpPr>
        <p:spPr>
          <a:xfrm>
            <a:off x="787401" y="1943100"/>
            <a:ext cx="11430000" cy="3784600"/>
          </a:xfrm>
        </p:spPr>
        <p:txBody>
          <a:bodyPr/>
          <a:lstStyle/>
          <a:p>
            <a:r>
              <a:rPr lang="en-US" smtClean="0"/>
              <a:t>Click to edit Master title style</a:t>
            </a:r>
            <a:endParaRPr lang="en-US"/>
          </a:p>
        </p:txBody>
      </p:sp>
    </p:spTree>
  </p:cSld>
  <p:clrMapOvr>
    <a:masterClrMapping/>
  </p:clrMapOvr>
  <p:transition xmlns:p14="http://schemas.microsoft.com/office/powerpoint/2010/main" spd="slow"/>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2.xml"/><Relationship Id="rId3"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alphaModFix amt="0"/>
          </a:blip>
          <a:srcRect/>
          <a:stretch>
            <a:fillRect/>
          </a:stretch>
        </a:blipFill>
        <a:effectLst/>
      </p:bgPr>
    </p:bg>
    <p:spTree>
      <p:nvGrpSpPr>
        <p:cNvPr id="1" name=""/>
        <p:cNvGrpSpPr/>
        <p:nvPr/>
      </p:nvGrpSpPr>
      <p:grpSpPr>
        <a:xfrm>
          <a:off x="0" y="0"/>
          <a:ext cx="0" cy="0"/>
          <a:chOff x="0" y="0"/>
          <a:chExt cx="0" cy="0"/>
        </a:xfrm>
      </p:grpSpPr>
      <p:sp>
        <p:nvSpPr>
          <p:cNvPr id="6" name="Rectangle 5"/>
          <p:cNvSpPr/>
          <p:nvPr/>
        </p:nvSpPr>
        <p:spPr bwMode="auto">
          <a:xfrm>
            <a:off x="0" y="0"/>
            <a:ext cx="13004800" cy="8128000"/>
          </a:xfrm>
          <a:prstGeom prst="rect">
            <a:avLst/>
          </a:prstGeom>
          <a:solidFill>
            <a:srgbClr val="375999"/>
          </a:solidFill>
          <a:ln w="203200" cap="flat" cmpd="sng" algn="ctr">
            <a:solidFill>
              <a:srgbClr val="6B84B5"/>
            </a:solidFill>
            <a:prstDash val="solid"/>
            <a:miter lim="800000"/>
            <a:headEnd type="arrow" w="med" len="med"/>
            <a:tailEnd type="none" w="med" len="med"/>
          </a:ln>
          <a:effectLst/>
        </p:spPr>
        <p:txBody>
          <a:bodyPr vert="horz" wrap="square" lIns="91408" tIns="45705" rIns="91408" bIns="45705" numCol="1" rtlCol="0" anchor="t" anchorCtr="0" compatLnSpc="1">
            <a:prstTxWarp prst="textNoShape">
              <a:avLst/>
            </a:prstTxWarp>
          </a:bodyPr>
          <a:lstStyle/>
          <a:p>
            <a:pPr marL="0" marR="0" indent="0" algn="l" defTabSz="914084" rtl="0" eaLnBrk="1" fontAlgn="base" latinLnBrk="0" hangingPunct="1">
              <a:lnSpc>
                <a:spcPct val="9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Vista Sans OT Reg" pitchFamily="-65" charset="0"/>
              <a:ea typeface="ヒラギノ角ゴ ProN W3" pitchFamily="-65" charset="-128"/>
              <a:cs typeface="ヒラギノ角ゴ ProN W3" pitchFamily="-65" charset="-128"/>
              <a:sym typeface="Vista Sans OT Reg" pitchFamily="-65" charset="0"/>
            </a:endParaRPr>
          </a:p>
        </p:txBody>
      </p:sp>
      <p:sp>
        <p:nvSpPr>
          <p:cNvPr id="2049" name="Rectangle 1"/>
          <p:cNvSpPr>
            <a:spLocks noGrp="1" noChangeArrowheads="1"/>
          </p:cNvSpPr>
          <p:nvPr>
            <p:ph type="title"/>
          </p:nvPr>
        </p:nvSpPr>
        <p:spPr bwMode="auto">
          <a:xfrm>
            <a:off x="787401" y="1943100"/>
            <a:ext cx="11430000" cy="3784600"/>
          </a:xfrm>
          <a:prstGeom prst="rect">
            <a:avLst/>
          </a:prstGeom>
          <a:noFill/>
          <a:ln w="12700">
            <a:noFill/>
            <a:miter lim="800000"/>
            <a:headEnd/>
            <a:tailEnd/>
          </a:ln>
          <a:effectLst/>
        </p:spPr>
        <p:txBody>
          <a:bodyPr vert="horz" wrap="square" lIns="38086" tIns="38086" rIns="38086" bIns="38086" numCol="1" anchor="ctr" anchorCtr="0" compatLnSpc="1">
            <a:prstTxWarp prst="textNoShape">
              <a:avLst/>
            </a:prstTxWarp>
          </a:bodyPr>
          <a:lstStyle/>
          <a:p>
            <a:pPr lvl="0"/>
            <a:r>
              <a:rPr lang="en-US">
                <a:sym typeface="Vista Sans OT Medium" pitchFamily="-65" charset="0"/>
              </a:rPr>
              <a:t>Click to edit Master title style</a:t>
            </a:r>
          </a:p>
        </p:txBody>
      </p:sp>
      <p:sp>
        <p:nvSpPr>
          <p:cNvPr id="2050" name="Rectangle 2"/>
          <p:cNvSpPr>
            <a:spLocks noGrp="1" noChangeArrowheads="1"/>
          </p:cNvSpPr>
          <p:nvPr>
            <p:ph type="body" idx="1"/>
          </p:nvPr>
        </p:nvSpPr>
        <p:spPr bwMode="auto">
          <a:xfrm>
            <a:off x="787400" y="6448425"/>
            <a:ext cx="11417300" cy="1003300"/>
          </a:xfrm>
          <a:prstGeom prst="rect">
            <a:avLst/>
          </a:prstGeom>
          <a:noFill/>
          <a:ln w="12700">
            <a:noFill/>
            <a:miter lim="800000"/>
            <a:headEnd/>
            <a:tailEnd/>
          </a:ln>
          <a:effectLst/>
        </p:spPr>
        <p:txBody>
          <a:bodyPr vert="horz" wrap="square" lIns="38086" tIns="38086" rIns="38086" bIns="38086" numCol="1" anchor="t" anchorCtr="0" compatLnSpc="1">
            <a:prstTxWarp prst="textNoShape">
              <a:avLst/>
            </a:prstTxWarp>
          </a:bodyPr>
          <a:lstStyle/>
          <a:p>
            <a:pPr lvl="0"/>
            <a:r>
              <a:rPr lang="en-US" dirty="0">
                <a:sym typeface="Vista Sans OT Reg" pitchFamily="-65" charset="0"/>
              </a:rPr>
              <a:t>Click to edit Master text styles</a:t>
            </a:r>
          </a:p>
          <a:p>
            <a:pPr lvl="1"/>
            <a:r>
              <a:rPr lang="en-US" dirty="0">
                <a:sym typeface="Vista Sans OT Reg" pitchFamily="-65" charset="0"/>
              </a:rPr>
              <a:t>Second level</a:t>
            </a:r>
          </a:p>
          <a:p>
            <a:pPr lvl="2"/>
            <a:r>
              <a:rPr lang="en-US" dirty="0">
                <a:sym typeface="Vista Sans OT Reg" pitchFamily="-65" charset="0"/>
              </a:rPr>
              <a:t>Third </a:t>
            </a:r>
            <a:r>
              <a:rPr lang="en-US" dirty="0" smtClean="0">
                <a:sym typeface="Vista Sans OT Reg" pitchFamily="-65" charset="0"/>
              </a:rPr>
              <a:t>level</a:t>
            </a:r>
          </a:p>
        </p:txBody>
      </p:sp>
      <p:pic>
        <p:nvPicPr>
          <p:cNvPr id="2051" name="Picture 3"/>
          <p:cNvPicPr>
            <a:picLocks noChangeAspect="1" noChangeArrowheads="1"/>
          </p:cNvPicPr>
          <p:nvPr/>
        </p:nvPicPr>
        <p:blipFill>
          <a:blip r:embed="rId5"/>
          <a:srcRect/>
          <a:stretch>
            <a:fillRect/>
          </a:stretch>
        </p:blipFill>
        <p:spPr bwMode="auto">
          <a:xfrm>
            <a:off x="792164" y="695325"/>
            <a:ext cx="1663700" cy="342900"/>
          </a:xfrm>
          <a:prstGeom prst="rect">
            <a:avLst/>
          </a:prstGeom>
          <a:noFill/>
          <a:ln w="12700">
            <a:noFill/>
            <a:miter lim="800000"/>
            <a:headEnd/>
            <a:tailEnd/>
          </a:ln>
        </p:spPr>
      </p:pic>
    </p:spTree>
  </p:cSld>
  <p:clrMap bg1="dk2" tx1="lt1" bg2="dk1" tx2="lt2" accent1="accent1" accent2="accent2" accent3="accent3" accent4="accent4" accent5="accent5" accent6="accent6" hlink="hlink" folHlink="folHlink"/>
  <p:sldLayoutIdLst>
    <p:sldLayoutId id="2147483651" r:id="rId1"/>
    <p:sldLayoutId id="2147483652" r:id="rId2"/>
  </p:sldLayoutIdLst>
  <p:transition xmlns:p14="http://schemas.microsoft.com/office/powerpoint/2010/main" spd="slow">
    <p:fade thruBlk="1"/>
  </p:transition>
  <p:txStyles>
    <p:titleStyle>
      <a:lvl1pPr algn="l" rtl="0" fontAlgn="base">
        <a:lnSpc>
          <a:spcPct val="90000"/>
        </a:lnSpc>
        <a:spcBef>
          <a:spcPct val="0"/>
        </a:spcBef>
        <a:spcAft>
          <a:spcPct val="0"/>
        </a:spcAft>
        <a:defRPr sz="5800">
          <a:solidFill>
            <a:schemeClr val="tx1"/>
          </a:solidFill>
          <a:latin typeface="+mj-lt"/>
          <a:ea typeface="+mj-ea"/>
          <a:cs typeface="+mj-cs"/>
          <a:sym typeface="Vista Sans OT Medium" pitchFamily="-65" charset="0"/>
        </a:defRPr>
      </a:lvl1pPr>
      <a:lvl2pPr algn="l" rtl="0" fontAlgn="base">
        <a:lnSpc>
          <a:spcPct val="90000"/>
        </a:lnSpc>
        <a:spcBef>
          <a:spcPct val="0"/>
        </a:spcBef>
        <a:spcAft>
          <a:spcPct val="0"/>
        </a:spcAft>
        <a:defRPr sz="5800">
          <a:solidFill>
            <a:schemeClr val="tx1"/>
          </a:solidFill>
          <a:latin typeface="Vista Sans OT Medium" pitchFamily="-65" charset="0"/>
          <a:ea typeface="ヒラギノ角ゴ ProN W6" pitchFamily="-65" charset="-128"/>
          <a:cs typeface="ヒラギノ角ゴ ProN W6" pitchFamily="-65" charset="-128"/>
          <a:sym typeface="Vista Sans OT Medium" pitchFamily="-65" charset="0"/>
        </a:defRPr>
      </a:lvl2pPr>
      <a:lvl3pPr algn="l" rtl="0" fontAlgn="base">
        <a:lnSpc>
          <a:spcPct val="90000"/>
        </a:lnSpc>
        <a:spcBef>
          <a:spcPct val="0"/>
        </a:spcBef>
        <a:spcAft>
          <a:spcPct val="0"/>
        </a:spcAft>
        <a:defRPr sz="5800">
          <a:solidFill>
            <a:schemeClr val="tx1"/>
          </a:solidFill>
          <a:latin typeface="Vista Sans OT Medium" pitchFamily="-65" charset="0"/>
          <a:ea typeface="ヒラギノ角ゴ ProN W6" pitchFamily="-65" charset="-128"/>
          <a:cs typeface="ヒラギノ角ゴ ProN W6" pitchFamily="-65" charset="-128"/>
          <a:sym typeface="Vista Sans OT Medium" pitchFamily="-65" charset="0"/>
        </a:defRPr>
      </a:lvl3pPr>
      <a:lvl4pPr algn="l" rtl="0" fontAlgn="base">
        <a:lnSpc>
          <a:spcPct val="90000"/>
        </a:lnSpc>
        <a:spcBef>
          <a:spcPct val="0"/>
        </a:spcBef>
        <a:spcAft>
          <a:spcPct val="0"/>
        </a:spcAft>
        <a:defRPr sz="5800">
          <a:solidFill>
            <a:schemeClr val="tx1"/>
          </a:solidFill>
          <a:latin typeface="Vista Sans OT Medium" pitchFamily="-65" charset="0"/>
          <a:ea typeface="ヒラギノ角ゴ ProN W6" pitchFamily="-65" charset="-128"/>
          <a:cs typeface="ヒラギノ角ゴ ProN W6" pitchFamily="-65" charset="-128"/>
          <a:sym typeface="Vista Sans OT Medium" pitchFamily="-65" charset="0"/>
        </a:defRPr>
      </a:lvl4pPr>
      <a:lvl5pPr algn="l" rtl="0" fontAlgn="base">
        <a:lnSpc>
          <a:spcPct val="90000"/>
        </a:lnSpc>
        <a:spcBef>
          <a:spcPct val="0"/>
        </a:spcBef>
        <a:spcAft>
          <a:spcPct val="0"/>
        </a:spcAft>
        <a:defRPr sz="5800">
          <a:solidFill>
            <a:schemeClr val="tx1"/>
          </a:solidFill>
          <a:latin typeface="Vista Sans OT Medium" pitchFamily="-65" charset="0"/>
          <a:ea typeface="ヒラギノ角ゴ ProN W6" pitchFamily="-65" charset="-128"/>
          <a:cs typeface="ヒラギノ角ゴ ProN W6" pitchFamily="-65" charset="-128"/>
          <a:sym typeface="Vista Sans OT Medium" pitchFamily="-65" charset="0"/>
        </a:defRPr>
      </a:lvl5pPr>
      <a:lvl6pPr marL="457041" algn="l" rtl="0" fontAlgn="base">
        <a:lnSpc>
          <a:spcPct val="90000"/>
        </a:lnSpc>
        <a:spcBef>
          <a:spcPct val="0"/>
        </a:spcBef>
        <a:spcAft>
          <a:spcPct val="0"/>
        </a:spcAft>
        <a:defRPr sz="5800">
          <a:solidFill>
            <a:schemeClr val="tx1"/>
          </a:solidFill>
          <a:latin typeface="Vista Sans OT Medium" pitchFamily="-65" charset="0"/>
          <a:ea typeface="ヒラギノ角ゴ ProN W6" pitchFamily="-65" charset="-128"/>
          <a:cs typeface="ヒラギノ角ゴ ProN W6" pitchFamily="-65" charset="-128"/>
          <a:sym typeface="Vista Sans OT Medium" pitchFamily="-65" charset="0"/>
        </a:defRPr>
      </a:lvl6pPr>
      <a:lvl7pPr marL="914084" algn="l" rtl="0" fontAlgn="base">
        <a:lnSpc>
          <a:spcPct val="90000"/>
        </a:lnSpc>
        <a:spcBef>
          <a:spcPct val="0"/>
        </a:spcBef>
        <a:spcAft>
          <a:spcPct val="0"/>
        </a:spcAft>
        <a:defRPr sz="5800">
          <a:solidFill>
            <a:schemeClr val="tx1"/>
          </a:solidFill>
          <a:latin typeface="Vista Sans OT Medium" pitchFamily="-65" charset="0"/>
          <a:ea typeface="ヒラギノ角ゴ ProN W6" pitchFamily="-65" charset="-128"/>
          <a:cs typeface="ヒラギノ角ゴ ProN W6" pitchFamily="-65" charset="-128"/>
          <a:sym typeface="Vista Sans OT Medium" pitchFamily="-65" charset="0"/>
        </a:defRPr>
      </a:lvl7pPr>
      <a:lvl8pPr marL="1371125" algn="l" rtl="0" fontAlgn="base">
        <a:lnSpc>
          <a:spcPct val="90000"/>
        </a:lnSpc>
        <a:spcBef>
          <a:spcPct val="0"/>
        </a:spcBef>
        <a:spcAft>
          <a:spcPct val="0"/>
        </a:spcAft>
        <a:defRPr sz="5800">
          <a:solidFill>
            <a:schemeClr val="tx1"/>
          </a:solidFill>
          <a:latin typeface="Vista Sans OT Medium" pitchFamily="-65" charset="0"/>
          <a:ea typeface="ヒラギノ角ゴ ProN W6" pitchFamily="-65" charset="-128"/>
          <a:cs typeface="ヒラギノ角ゴ ProN W6" pitchFamily="-65" charset="-128"/>
          <a:sym typeface="Vista Sans OT Medium" pitchFamily="-65" charset="0"/>
        </a:defRPr>
      </a:lvl8pPr>
      <a:lvl9pPr marL="1828167" algn="l" rtl="0" fontAlgn="base">
        <a:lnSpc>
          <a:spcPct val="90000"/>
        </a:lnSpc>
        <a:spcBef>
          <a:spcPct val="0"/>
        </a:spcBef>
        <a:spcAft>
          <a:spcPct val="0"/>
        </a:spcAft>
        <a:defRPr sz="5800">
          <a:solidFill>
            <a:schemeClr val="tx1"/>
          </a:solidFill>
          <a:latin typeface="Vista Sans OT Medium" pitchFamily="-65" charset="0"/>
          <a:ea typeface="ヒラギノ角ゴ ProN W6" pitchFamily="-65" charset="-128"/>
          <a:cs typeface="ヒラギノ角ゴ ProN W6" pitchFamily="-65" charset="-128"/>
          <a:sym typeface="Vista Sans OT Medium" pitchFamily="-65" charset="0"/>
        </a:defRPr>
      </a:lvl9pPr>
    </p:titleStyle>
    <p:bodyStyle>
      <a:lvl1pPr algn="l" rtl="0" fontAlgn="base">
        <a:spcBef>
          <a:spcPts val="199"/>
        </a:spcBef>
        <a:spcAft>
          <a:spcPct val="0"/>
        </a:spcAft>
        <a:defRPr>
          <a:solidFill>
            <a:srgbClr val="AFBEE3"/>
          </a:solidFill>
          <a:latin typeface="+mn-lt"/>
          <a:ea typeface="+mn-ea"/>
          <a:cs typeface="+mn-cs"/>
          <a:sym typeface="Vista Sans OT Reg" pitchFamily="-65" charset="0"/>
        </a:defRPr>
      </a:lvl1pPr>
      <a:lvl2pPr algn="l" rtl="0" fontAlgn="base">
        <a:spcBef>
          <a:spcPts val="199"/>
        </a:spcBef>
        <a:spcAft>
          <a:spcPct val="0"/>
        </a:spcAft>
        <a:defRPr>
          <a:solidFill>
            <a:srgbClr val="AFBEE3"/>
          </a:solidFill>
          <a:latin typeface="+mn-lt"/>
          <a:ea typeface="+mn-ea"/>
          <a:cs typeface="+mn-cs"/>
          <a:sym typeface="Vista Sans OT Reg" pitchFamily="-65" charset="0"/>
        </a:defRPr>
      </a:lvl2pPr>
      <a:lvl3pPr algn="l" rtl="0" fontAlgn="base">
        <a:spcBef>
          <a:spcPts val="199"/>
        </a:spcBef>
        <a:spcAft>
          <a:spcPct val="0"/>
        </a:spcAft>
        <a:defRPr>
          <a:solidFill>
            <a:srgbClr val="AFBEE3"/>
          </a:solidFill>
          <a:latin typeface="+mn-lt"/>
          <a:ea typeface="+mn-ea"/>
          <a:cs typeface="+mn-cs"/>
          <a:sym typeface="Vista Sans OT Reg" pitchFamily="-65" charset="0"/>
        </a:defRPr>
      </a:lvl3pPr>
      <a:lvl4pPr algn="l" rtl="0" fontAlgn="base">
        <a:spcBef>
          <a:spcPts val="199"/>
        </a:spcBef>
        <a:spcAft>
          <a:spcPct val="0"/>
        </a:spcAft>
        <a:defRPr>
          <a:solidFill>
            <a:srgbClr val="AFBEE3"/>
          </a:solidFill>
          <a:latin typeface="+mn-lt"/>
          <a:ea typeface="+mn-ea"/>
          <a:cs typeface="+mn-cs"/>
          <a:sym typeface="Vista Sans OT Reg" pitchFamily="-65" charset="0"/>
        </a:defRPr>
      </a:lvl4pPr>
      <a:lvl5pPr algn="l" rtl="0" fontAlgn="base">
        <a:spcBef>
          <a:spcPts val="199"/>
        </a:spcBef>
        <a:spcAft>
          <a:spcPct val="0"/>
        </a:spcAft>
        <a:defRPr>
          <a:solidFill>
            <a:srgbClr val="AFBEE3"/>
          </a:solidFill>
          <a:latin typeface="+mn-lt"/>
          <a:ea typeface="+mn-ea"/>
          <a:cs typeface="+mn-cs"/>
          <a:sym typeface="Vista Sans OT Reg" pitchFamily="-65" charset="0"/>
        </a:defRPr>
      </a:lvl5pPr>
      <a:lvl6pPr marL="457041" algn="l" rtl="0" fontAlgn="base">
        <a:spcBef>
          <a:spcPts val="199"/>
        </a:spcBef>
        <a:spcAft>
          <a:spcPct val="0"/>
        </a:spcAft>
        <a:defRPr>
          <a:solidFill>
            <a:srgbClr val="AFBEE3"/>
          </a:solidFill>
          <a:latin typeface="+mn-lt"/>
          <a:ea typeface="+mn-ea"/>
          <a:cs typeface="+mn-cs"/>
          <a:sym typeface="Vista Sans OT Reg" pitchFamily="-65" charset="0"/>
        </a:defRPr>
      </a:lvl6pPr>
      <a:lvl7pPr marL="914084" algn="l" rtl="0" fontAlgn="base">
        <a:spcBef>
          <a:spcPts val="199"/>
        </a:spcBef>
        <a:spcAft>
          <a:spcPct val="0"/>
        </a:spcAft>
        <a:defRPr>
          <a:solidFill>
            <a:srgbClr val="AFBEE3"/>
          </a:solidFill>
          <a:latin typeface="+mn-lt"/>
          <a:ea typeface="+mn-ea"/>
          <a:cs typeface="+mn-cs"/>
          <a:sym typeface="Vista Sans OT Reg" pitchFamily="-65" charset="0"/>
        </a:defRPr>
      </a:lvl7pPr>
      <a:lvl8pPr marL="1371125" algn="l" rtl="0" fontAlgn="base">
        <a:spcBef>
          <a:spcPts val="199"/>
        </a:spcBef>
        <a:spcAft>
          <a:spcPct val="0"/>
        </a:spcAft>
        <a:defRPr>
          <a:solidFill>
            <a:srgbClr val="AFBEE3"/>
          </a:solidFill>
          <a:latin typeface="+mn-lt"/>
          <a:ea typeface="+mn-ea"/>
          <a:cs typeface="+mn-cs"/>
          <a:sym typeface="Vista Sans OT Reg" pitchFamily="-65" charset="0"/>
        </a:defRPr>
      </a:lvl8pPr>
      <a:lvl9pPr marL="1828167" algn="l" rtl="0" fontAlgn="base">
        <a:spcBef>
          <a:spcPts val="199"/>
        </a:spcBef>
        <a:spcAft>
          <a:spcPct val="0"/>
        </a:spcAft>
        <a:defRPr>
          <a:solidFill>
            <a:srgbClr val="AFBEE3"/>
          </a:solidFill>
          <a:latin typeface="+mn-lt"/>
          <a:ea typeface="+mn-ea"/>
          <a:cs typeface="+mn-cs"/>
          <a:sym typeface="Vista Sans OT Reg" pitchFamily="-65" charset="0"/>
        </a:defRPr>
      </a:lvl9pPr>
    </p:bodyStyle>
    <p:otherStyle>
      <a:defPPr>
        <a:defRPr lang="en-US"/>
      </a:defPPr>
      <a:lvl1pPr marL="0" algn="l" defTabSz="457041" rtl="0" eaLnBrk="1" latinLnBrk="0" hangingPunct="1">
        <a:defRPr sz="1800" kern="1200">
          <a:solidFill>
            <a:schemeClr val="tx1"/>
          </a:solidFill>
          <a:latin typeface="+mn-lt"/>
          <a:ea typeface="+mn-ea"/>
          <a:cs typeface="+mn-cs"/>
        </a:defRPr>
      </a:lvl1pPr>
      <a:lvl2pPr marL="457041" algn="l" defTabSz="457041" rtl="0" eaLnBrk="1" latinLnBrk="0" hangingPunct="1">
        <a:defRPr sz="1800" kern="1200">
          <a:solidFill>
            <a:schemeClr val="tx1"/>
          </a:solidFill>
          <a:latin typeface="+mn-lt"/>
          <a:ea typeface="+mn-ea"/>
          <a:cs typeface="+mn-cs"/>
        </a:defRPr>
      </a:lvl2pPr>
      <a:lvl3pPr marL="914084" algn="l" defTabSz="457041" rtl="0" eaLnBrk="1" latinLnBrk="0" hangingPunct="1">
        <a:defRPr sz="1800" kern="1200">
          <a:solidFill>
            <a:schemeClr val="tx1"/>
          </a:solidFill>
          <a:latin typeface="+mn-lt"/>
          <a:ea typeface="+mn-ea"/>
          <a:cs typeface="+mn-cs"/>
        </a:defRPr>
      </a:lvl3pPr>
      <a:lvl4pPr marL="1371125" algn="l" defTabSz="457041" rtl="0" eaLnBrk="1" latinLnBrk="0" hangingPunct="1">
        <a:defRPr sz="1800" kern="1200">
          <a:solidFill>
            <a:schemeClr val="tx1"/>
          </a:solidFill>
          <a:latin typeface="+mn-lt"/>
          <a:ea typeface="+mn-ea"/>
          <a:cs typeface="+mn-cs"/>
        </a:defRPr>
      </a:lvl4pPr>
      <a:lvl5pPr marL="1828167" algn="l" defTabSz="457041" rtl="0" eaLnBrk="1" latinLnBrk="0" hangingPunct="1">
        <a:defRPr sz="1800" kern="1200">
          <a:solidFill>
            <a:schemeClr val="tx1"/>
          </a:solidFill>
          <a:latin typeface="+mn-lt"/>
          <a:ea typeface="+mn-ea"/>
          <a:cs typeface="+mn-cs"/>
        </a:defRPr>
      </a:lvl5pPr>
      <a:lvl6pPr marL="2285209" algn="l" defTabSz="457041" rtl="0" eaLnBrk="1" latinLnBrk="0" hangingPunct="1">
        <a:defRPr sz="1800" kern="1200">
          <a:solidFill>
            <a:schemeClr val="tx1"/>
          </a:solidFill>
          <a:latin typeface="+mn-lt"/>
          <a:ea typeface="+mn-ea"/>
          <a:cs typeface="+mn-cs"/>
        </a:defRPr>
      </a:lvl6pPr>
      <a:lvl7pPr marL="2742253" algn="l" defTabSz="457041" rtl="0" eaLnBrk="1" latinLnBrk="0" hangingPunct="1">
        <a:defRPr sz="1800" kern="1200">
          <a:solidFill>
            <a:schemeClr val="tx1"/>
          </a:solidFill>
          <a:latin typeface="+mn-lt"/>
          <a:ea typeface="+mn-ea"/>
          <a:cs typeface="+mn-cs"/>
        </a:defRPr>
      </a:lvl7pPr>
      <a:lvl8pPr marL="3199294" algn="l" defTabSz="457041" rtl="0" eaLnBrk="1" latinLnBrk="0" hangingPunct="1">
        <a:defRPr sz="1800" kern="1200">
          <a:solidFill>
            <a:schemeClr val="tx1"/>
          </a:solidFill>
          <a:latin typeface="+mn-lt"/>
          <a:ea typeface="+mn-ea"/>
          <a:cs typeface="+mn-cs"/>
        </a:defRPr>
      </a:lvl8pPr>
      <a:lvl9pPr marL="3656338" algn="l" defTabSz="45704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3">
            <a:alphaModFix amt="0"/>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bwMode="auto">
          <a:xfrm>
            <a:off x="0" y="0"/>
            <a:ext cx="13004800" cy="8128000"/>
          </a:xfrm>
          <a:prstGeom prst="rect">
            <a:avLst/>
          </a:prstGeom>
          <a:solidFill>
            <a:srgbClr val="375999"/>
          </a:solidFill>
          <a:ln w="203200" cap="flat" cmpd="sng" algn="ctr">
            <a:solidFill>
              <a:srgbClr val="6B84B5"/>
            </a:solidFill>
            <a:prstDash val="solid"/>
            <a:miter lim="800000"/>
            <a:headEnd type="arrow" w="med" len="med"/>
            <a:tailEnd type="none" w="med" len="med"/>
          </a:ln>
          <a:effectLst/>
        </p:spPr>
        <p:txBody>
          <a:bodyPr vert="horz" wrap="square" lIns="91408" tIns="45705" rIns="91408" bIns="45705" numCol="1" rtlCol="0" anchor="t" anchorCtr="0" compatLnSpc="1">
            <a:prstTxWarp prst="textNoShape">
              <a:avLst/>
            </a:prstTxWarp>
          </a:bodyPr>
          <a:lstStyle/>
          <a:p>
            <a:pPr marL="0" marR="0" indent="0" algn="l" defTabSz="914084" rtl="0" eaLnBrk="1" fontAlgn="base" latinLnBrk="0" hangingPunct="1">
              <a:lnSpc>
                <a:spcPct val="9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Vista Sans OT Reg" pitchFamily="-65" charset="0"/>
              <a:ea typeface="ヒラギノ角ゴ ProN W3" pitchFamily="-65" charset="-128"/>
              <a:cs typeface="ヒラギノ角ゴ ProN W3" pitchFamily="-65" charset="-128"/>
              <a:sym typeface="Vista Sans OT Reg" pitchFamily="-65" charset="0"/>
            </a:endParaRPr>
          </a:p>
        </p:txBody>
      </p:sp>
      <p:sp>
        <p:nvSpPr>
          <p:cNvPr id="3073" name="Rectangle 1"/>
          <p:cNvSpPr>
            <a:spLocks noGrp="1" noChangeArrowheads="1"/>
          </p:cNvSpPr>
          <p:nvPr>
            <p:ph type="title"/>
          </p:nvPr>
        </p:nvSpPr>
        <p:spPr bwMode="auto">
          <a:xfrm>
            <a:off x="787401" y="1943100"/>
            <a:ext cx="11430000" cy="3784600"/>
          </a:xfrm>
          <a:prstGeom prst="rect">
            <a:avLst/>
          </a:prstGeom>
          <a:noFill/>
          <a:ln w="12700">
            <a:noFill/>
            <a:miter lim="800000"/>
            <a:headEnd/>
            <a:tailEnd/>
          </a:ln>
          <a:effectLst/>
        </p:spPr>
        <p:txBody>
          <a:bodyPr vert="horz" wrap="square" lIns="38086" tIns="38086" rIns="38086" bIns="38086" numCol="1" anchor="ctr" anchorCtr="0" compatLnSpc="1">
            <a:prstTxWarp prst="textNoShape">
              <a:avLst/>
            </a:prstTxWarp>
          </a:bodyPr>
          <a:lstStyle/>
          <a:p>
            <a:pPr lvl="0"/>
            <a:r>
              <a:rPr lang="en-US">
                <a:sym typeface="Vista Sans OT Medium" pitchFamily="-65" charset="0"/>
              </a:rPr>
              <a:t>Click to edit Master title style</a:t>
            </a:r>
          </a:p>
        </p:txBody>
      </p:sp>
    </p:spTree>
  </p:cSld>
  <p:clrMap bg1="dk2" tx1="lt1" bg2="dk1" tx2="lt2" accent1="accent1" accent2="accent2" accent3="accent3" accent4="accent4" accent5="accent5" accent6="accent6" hlink="hlink" folHlink="folHlink"/>
  <p:sldLayoutIdLst>
    <p:sldLayoutId id="2147483654" r:id="rId1"/>
  </p:sldLayoutIdLst>
  <p:transition xmlns:p14="http://schemas.microsoft.com/office/powerpoint/2010/main" spd="slow"/>
  <p:txStyles>
    <p:titleStyle>
      <a:lvl1pPr algn="l" rtl="0" fontAlgn="base">
        <a:lnSpc>
          <a:spcPct val="90000"/>
        </a:lnSpc>
        <a:spcBef>
          <a:spcPct val="0"/>
        </a:spcBef>
        <a:spcAft>
          <a:spcPct val="0"/>
        </a:spcAft>
        <a:defRPr sz="5800">
          <a:solidFill>
            <a:schemeClr val="tx1"/>
          </a:solidFill>
          <a:latin typeface="+mj-lt"/>
          <a:ea typeface="+mj-ea"/>
          <a:cs typeface="+mj-cs"/>
          <a:sym typeface="Vista Sans OT Medium" pitchFamily="-65" charset="0"/>
        </a:defRPr>
      </a:lvl1pPr>
      <a:lvl2pPr algn="l" rtl="0" fontAlgn="base">
        <a:lnSpc>
          <a:spcPct val="90000"/>
        </a:lnSpc>
        <a:spcBef>
          <a:spcPct val="0"/>
        </a:spcBef>
        <a:spcAft>
          <a:spcPct val="0"/>
        </a:spcAft>
        <a:defRPr sz="5800">
          <a:solidFill>
            <a:schemeClr val="tx1"/>
          </a:solidFill>
          <a:latin typeface="Vista Sans OT Medium" pitchFamily="-65" charset="0"/>
          <a:ea typeface="ヒラギノ角ゴ ProN W6" pitchFamily="-65" charset="-128"/>
          <a:cs typeface="ヒラギノ角ゴ ProN W6" pitchFamily="-65" charset="-128"/>
          <a:sym typeface="Vista Sans OT Medium" pitchFamily="-65" charset="0"/>
        </a:defRPr>
      </a:lvl2pPr>
      <a:lvl3pPr algn="l" rtl="0" fontAlgn="base">
        <a:lnSpc>
          <a:spcPct val="90000"/>
        </a:lnSpc>
        <a:spcBef>
          <a:spcPct val="0"/>
        </a:spcBef>
        <a:spcAft>
          <a:spcPct val="0"/>
        </a:spcAft>
        <a:defRPr sz="5800">
          <a:solidFill>
            <a:schemeClr val="tx1"/>
          </a:solidFill>
          <a:latin typeface="Vista Sans OT Medium" pitchFamily="-65" charset="0"/>
          <a:ea typeface="ヒラギノ角ゴ ProN W6" pitchFamily="-65" charset="-128"/>
          <a:cs typeface="ヒラギノ角ゴ ProN W6" pitchFamily="-65" charset="-128"/>
          <a:sym typeface="Vista Sans OT Medium" pitchFamily="-65" charset="0"/>
        </a:defRPr>
      </a:lvl3pPr>
      <a:lvl4pPr algn="l" rtl="0" fontAlgn="base">
        <a:lnSpc>
          <a:spcPct val="90000"/>
        </a:lnSpc>
        <a:spcBef>
          <a:spcPct val="0"/>
        </a:spcBef>
        <a:spcAft>
          <a:spcPct val="0"/>
        </a:spcAft>
        <a:defRPr sz="5800">
          <a:solidFill>
            <a:schemeClr val="tx1"/>
          </a:solidFill>
          <a:latin typeface="Vista Sans OT Medium" pitchFamily="-65" charset="0"/>
          <a:ea typeface="ヒラギノ角ゴ ProN W6" pitchFamily="-65" charset="-128"/>
          <a:cs typeface="ヒラギノ角ゴ ProN W6" pitchFamily="-65" charset="-128"/>
          <a:sym typeface="Vista Sans OT Medium" pitchFamily="-65" charset="0"/>
        </a:defRPr>
      </a:lvl4pPr>
      <a:lvl5pPr algn="l" rtl="0" fontAlgn="base">
        <a:lnSpc>
          <a:spcPct val="90000"/>
        </a:lnSpc>
        <a:spcBef>
          <a:spcPct val="0"/>
        </a:spcBef>
        <a:spcAft>
          <a:spcPct val="0"/>
        </a:spcAft>
        <a:defRPr sz="5800">
          <a:solidFill>
            <a:schemeClr val="tx1"/>
          </a:solidFill>
          <a:latin typeface="Vista Sans OT Medium" pitchFamily="-65" charset="0"/>
          <a:ea typeface="ヒラギノ角ゴ ProN W6" pitchFamily="-65" charset="-128"/>
          <a:cs typeface="ヒラギノ角ゴ ProN W6" pitchFamily="-65" charset="-128"/>
          <a:sym typeface="Vista Sans OT Medium" pitchFamily="-65" charset="0"/>
        </a:defRPr>
      </a:lvl5pPr>
      <a:lvl6pPr marL="457041" algn="l" rtl="0" fontAlgn="base">
        <a:lnSpc>
          <a:spcPct val="90000"/>
        </a:lnSpc>
        <a:spcBef>
          <a:spcPct val="0"/>
        </a:spcBef>
        <a:spcAft>
          <a:spcPct val="0"/>
        </a:spcAft>
        <a:defRPr sz="5800">
          <a:solidFill>
            <a:schemeClr val="tx1"/>
          </a:solidFill>
          <a:latin typeface="Vista Sans OT Medium" pitchFamily="-65" charset="0"/>
          <a:ea typeface="ヒラギノ角ゴ ProN W6" pitchFamily="-65" charset="-128"/>
          <a:cs typeface="ヒラギノ角ゴ ProN W6" pitchFamily="-65" charset="-128"/>
          <a:sym typeface="Vista Sans OT Medium" pitchFamily="-65" charset="0"/>
        </a:defRPr>
      </a:lvl6pPr>
      <a:lvl7pPr marL="914084" algn="l" rtl="0" fontAlgn="base">
        <a:lnSpc>
          <a:spcPct val="90000"/>
        </a:lnSpc>
        <a:spcBef>
          <a:spcPct val="0"/>
        </a:spcBef>
        <a:spcAft>
          <a:spcPct val="0"/>
        </a:spcAft>
        <a:defRPr sz="5800">
          <a:solidFill>
            <a:schemeClr val="tx1"/>
          </a:solidFill>
          <a:latin typeface="Vista Sans OT Medium" pitchFamily="-65" charset="0"/>
          <a:ea typeface="ヒラギノ角ゴ ProN W6" pitchFamily="-65" charset="-128"/>
          <a:cs typeface="ヒラギノ角ゴ ProN W6" pitchFamily="-65" charset="-128"/>
          <a:sym typeface="Vista Sans OT Medium" pitchFamily="-65" charset="0"/>
        </a:defRPr>
      </a:lvl7pPr>
      <a:lvl8pPr marL="1371125" algn="l" rtl="0" fontAlgn="base">
        <a:lnSpc>
          <a:spcPct val="90000"/>
        </a:lnSpc>
        <a:spcBef>
          <a:spcPct val="0"/>
        </a:spcBef>
        <a:spcAft>
          <a:spcPct val="0"/>
        </a:spcAft>
        <a:defRPr sz="5800">
          <a:solidFill>
            <a:schemeClr val="tx1"/>
          </a:solidFill>
          <a:latin typeface="Vista Sans OT Medium" pitchFamily="-65" charset="0"/>
          <a:ea typeface="ヒラギノ角ゴ ProN W6" pitchFamily="-65" charset="-128"/>
          <a:cs typeface="ヒラギノ角ゴ ProN W6" pitchFamily="-65" charset="-128"/>
          <a:sym typeface="Vista Sans OT Medium" pitchFamily="-65" charset="0"/>
        </a:defRPr>
      </a:lvl8pPr>
      <a:lvl9pPr marL="1828167" algn="l" rtl="0" fontAlgn="base">
        <a:lnSpc>
          <a:spcPct val="90000"/>
        </a:lnSpc>
        <a:spcBef>
          <a:spcPct val="0"/>
        </a:spcBef>
        <a:spcAft>
          <a:spcPct val="0"/>
        </a:spcAft>
        <a:defRPr sz="5800">
          <a:solidFill>
            <a:schemeClr val="tx1"/>
          </a:solidFill>
          <a:latin typeface="Vista Sans OT Medium" pitchFamily="-65" charset="0"/>
          <a:ea typeface="ヒラギノ角ゴ ProN W6" pitchFamily="-65" charset="-128"/>
          <a:cs typeface="ヒラギノ角ゴ ProN W6" pitchFamily="-65" charset="-128"/>
          <a:sym typeface="Vista Sans OT Medium" pitchFamily="-65" charset="0"/>
        </a:defRPr>
      </a:lvl9pPr>
    </p:titleStyle>
    <p:bodyStyle>
      <a:lvl1pPr algn="ctr" rtl="0" fontAlgn="base">
        <a:spcBef>
          <a:spcPts val="199"/>
        </a:spcBef>
        <a:spcAft>
          <a:spcPct val="0"/>
        </a:spcAft>
        <a:defRPr sz="1500">
          <a:solidFill>
            <a:schemeClr val="tx1"/>
          </a:solidFill>
          <a:latin typeface="+mn-lt"/>
          <a:ea typeface="+mn-ea"/>
          <a:cs typeface="+mn-cs"/>
          <a:sym typeface="Helvetica" pitchFamily="-65" charset="0"/>
        </a:defRPr>
      </a:lvl1pPr>
      <a:lvl2pPr algn="ctr" rtl="0" fontAlgn="base">
        <a:spcBef>
          <a:spcPts val="199"/>
        </a:spcBef>
        <a:spcAft>
          <a:spcPct val="0"/>
        </a:spcAft>
        <a:defRPr sz="1500">
          <a:solidFill>
            <a:schemeClr val="tx1"/>
          </a:solidFill>
          <a:latin typeface="+mn-lt"/>
          <a:ea typeface="+mn-ea"/>
          <a:cs typeface="+mn-cs"/>
          <a:sym typeface="Helvetica" pitchFamily="-65" charset="0"/>
        </a:defRPr>
      </a:lvl2pPr>
      <a:lvl3pPr algn="ctr" rtl="0" fontAlgn="base">
        <a:spcBef>
          <a:spcPts val="199"/>
        </a:spcBef>
        <a:spcAft>
          <a:spcPct val="0"/>
        </a:spcAft>
        <a:defRPr sz="1500">
          <a:solidFill>
            <a:schemeClr val="tx1"/>
          </a:solidFill>
          <a:latin typeface="+mn-lt"/>
          <a:ea typeface="+mn-ea"/>
          <a:cs typeface="+mn-cs"/>
          <a:sym typeface="Helvetica" pitchFamily="-65" charset="0"/>
        </a:defRPr>
      </a:lvl3pPr>
      <a:lvl4pPr algn="ctr" rtl="0" fontAlgn="base">
        <a:spcBef>
          <a:spcPts val="199"/>
        </a:spcBef>
        <a:spcAft>
          <a:spcPct val="0"/>
        </a:spcAft>
        <a:defRPr sz="1500">
          <a:solidFill>
            <a:schemeClr val="tx1"/>
          </a:solidFill>
          <a:latin typeface="+mn-lt"/>
          <a:ea typeface="+mn-ea"/>
          <a:cs typeface="+mn-cs"/>
          <a:sym typeface="Helvetica" pitchFamily="-65" charset="0"/>
        </a:defRPr>
      </a:lvl4pPr>
      <a:lvl5pPr algn="ctr" rtl="0" fontAlgn="base">
        <a:spcBef>
          <a:spcPts val="199"/>
        </a:spcBef>
        <a:spcAft>
          <a:spcPct val="0"/>
        </a:spcAft>
        <a:defRPr sz="1500">
          <a:solidFill>
            <a:schemeClr val="tx1"/>
          </a:solidFill>
          <a:latin typeface="+mn-lt"/>
          <a:ea typeface="+mn-ea"/>
          <a:cs typeface="+mn-cs"/>
          <a:sym typeface="Helvetica" pitchFamily="-65" charset="0"/>
        </a:defRPr>
      </a:lvl5pPr>
      <a:lvl6pPr marL="457041" algn="ctr" rtl="0" fontAlgn="base">
        <a:spcBef>
          <a:spcPts val="199"/>
        </a:spcBef>
        <a:spcAft>
          <a:spcPct val="0"/>
        </a:spcAft>
        <a:defRPr sz="1500">
          <a:solidFill>
            <a:schemeClr val="tx1"/>
          </a:solidFill>
          <a:latin typeface="+mn-lt"/>
          <a:ea typeface="+mn-ea"/>
          <a:cs typeface="+mn-cs"/>
          <a:sym typeface="Helvetica" pitchFamily="-65" charset="0"/>
        </a:defRPr>
      </a:lvl6pPr>
      <a:lvl7pPr marL="914084" algn="ctr" rtl="0" fontAlgn="base">
        <a:spcBef>
          <a:spcPts val="199"/>
        </a:spcBef>
        <a:spcAft>
          <a:spcPct val="0"/>
        </a:spcAft>
        <a:defRPr sz="1500">
          <a:solidFill>
            <a:schemeClr val="tx1"/>
          </a:solidFill>
          <a:latin typeface="+mn-lt"/>
          <a:ea typeface="+mn-ea"/>
          <a:cs typeface="+mn-cs"/>
          <a:sym typeface="Helvetica" pitchFamily="-65" charset="0"/>
        </a:defRPr>
      </a:lvl7pPr>
      <a:lvl8pPr marL="1371125" algn="ctr" rtl="0" fontAlgn="base">
        <a:spcBef>
          <a:spcPts val="199"/>
        </a:spcBef>
        <a:spcAft>
          <a:spcPct val="0"/>
        </a:spcAft>
        <a:defRPr sz="1500">
          <a:solidFill>
            <a:schemeClr val="tx1"/>
          </a:solidFill>
          <a:latin typeface="+mn-lt"/>
          <a:ea typeface="+mn-ea"/>
          <a:cs typeface="+mn-cs"/>
          <a:sym typeface="Helvetica" pitchFamily="-65" charset="0"/>
        </a:defRPr>
      </a:lvl8pPr>
      <a:lvl9pPr marL="1828167" algn="ctr" rtl="0" fontAlgn="base">
        <a:spcBef>
          <a:spcPts val="199"/>
        </a:spcBef>
        <a:spcAft>
          <a:spcPct val="0"/>
        </a:spcAft>
        <a:defRPr sz="1500">
          <a:solidFill>
            <a:schemeClr val="tx1"/>
          </a:solidFill>
          <a:latin typeface="+mn-lt"/>
          <a:ea typeface="+mn-ea"/>
          <a:cs typeface="+mn-cs"/>
          <a:sym typeface="Helvetica" pitchFamily="-65" charset="0"/>
        </a:defRPr>
      </a:lvl9pPr>
    </p:bodyStyle>
    <p:otherStyle>
      <a:defPPr>
        <a:defRPr lang="en-US"/>
      </a:defPPr>
      <a:lvl1pPr marL="0" algn="l" defTabSz="457041" rtl="0" eaLnBrk="1" latinLnBrk="0" hangingPunct="1">
        <a:defRPr sz="1800" kern="1200">
          <a:solidFill>
            <a:schemeClr val="tx1"/>
          </a:solidFill>
          <a:latin typeface="+mn-lt"/>
          <a:ea typeface="+mn-ea"/>
          <a:cs typeface="+mn-cs"/>
        </a:defRPr>
      </a:lvl1pPr>
      <a:lvl2pPr marL="457041" algn="l" defTabSz="457041" rtl="0" eaLnBrk="1" latinLnBrk="0" hangingPunct="1">
        <a:defRPr sz="1800" kern="1200">
          <a:solidFill>
            <a:schemeClr val="tx1"/>
          </a:solidFill>
          <a:latin typeface="+mn-lt"/>
          <a:ea typeface="+mn-ea"/>
          <a:cs typeface="+mn-cs"/>
        </a:defRPr>
      </a:lvl2pPr>
      <a:lvl3pPr marL="914084" algn="l" defTabSz="457041" rtl="0" eaLnBrk="1" latinLnBrk="0" hangingPunct="1">
        <a:defRPr sz="1800" kern="1200">
          <a:solidFill>
            <a:schemeClr val="tx1"/>
          </a:solidFill>
          <a:latin typeface="+mn-lt"/>
          <a:ea typeface="+mn-ea"/>
          <a:cs typeface="+mn-cs"/>
        </a:defRPr>
      </a:lvl3pPr>
      <a:lvl4pPr marL="1371125" algn="l" defTabSz="457041" rtl="0" eaLnBrk="1" latinLnBrk="0" hangingPunct="1">
        <a:defRPr sz="1800" kern="1200">
          <a:solidFill>
            <a:schemeClr val="tx1"/>
          </a:solidFill>
          <a:latin typeface="+mn-lt"/>
          <a:ea typeface="+mn-ea"/>
          <a:cs typeface="+mn-cs"/>
        </a:defRPr>
      </a:lvl4pPr>
      <a:lvl5pPr marL="1828167" algn="l" defTabSz="457041" rtl="0" eaLnBrk="1" latinLnBrk="0" hangingPunct="1">
        <a:defRPr sz="1800" kern="1200">
          <a:solidFill>
            <a:schemeClr val="tx1"/>
          </a:solidFill>
          <a:latin typeface="+mn-lt"/>
          <a:ea typeface="+mn-ea"/>
          <a:cs typeface="+mn-cs"/>
        </a:defRPr>
      </a:lvl5pPr>
      <a:lvl6pPr marL="2285209" algn="l" defTabSz="457041" rtl="0" eaLnBrk="1" latinLnBrk="0" hangingPunct="1">
        <a:defRPr sz="1800" kern="1200">
          <a:solidFill>
            <a:schemeClr val="tx1"/>
          </a:solidFill>
          <a:latin typeface="+mn-lt"/>
          <a:ea typeface="+mn-ea"/>
          <a:cs typeface="+mn-cs"/>
        </a:defRPr>
      </a:lvl6pPr>
      <a:lvl7pPr marL="2742253" algn="l" defTabSz="457041" rtl="0" eaLnBrk="1" latinLnBrk="0" hangingPunct="1">
        <a:defRPr sz="1800" kern="1200">
          <a:solidFill>
            <a:schemeClr val="tx1"/>
          </a:solidFill>
          <a:latin typeface="+mn-lt"/>
          <a:ea typeface="+mn-ea"/>
          <a:cs typeface="+mn-cs"/>
        </a:defRPr>
      </a:lvl7pPr>
      <a:lvl8pPr marL="3199294" algn="l" defTabSz="457041" rtl="0" eaLnBrk="1" latinLnBrk="0" hangingPunct="1">
        <a:defRPr sz="1800" kern="1200">
          <a:solidFill>
            <a:schemeClr val="tx1"/>
          </a:solidFill>
          <a:latin typeface="+mn-lt"/>
          <a:ea typeface="+mn-ea"/>
          <a:cs typeface="+mn-cs"/>
        </a:defRPr>
      </a:lvl8pPr>
      <a:lvl9pPr marL="3656338" algn="l" defTabSz="45704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boston.com/business/healthcare/articles/2010/10/27/glaxosmithkline_to_pay_750m_fine_in_fraud_cas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spiegel.de/international/world/0,1518,766148,00.html" TargetMode="External"/><Relationship Id="rId4" Type="http://schemas.openxmlformats.org/officeDocument/2006/relationships/hyperlink" Target="http://blogs.crikey.com.au/planetalking/2010/11/17/the-anatomy-of-the-airbus-a380-qf32-near-disaster/" TargetMode="External"/><Relationship Id="rId1" Type="http://schemas.openxmlformats.org/officeDocument/2006/relationships/slideLayout" Target="../slideLayouts/slideLayout3.xml"/><Relationship Id="rId2" Type="http://schemas.openxmlformats.org/officeDocument/2006/relationships/hyperlink" Target="http://www.bea.aero/docspa/2008/d-la081127.en/pdf/d-la081127.en.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crunchgear.com/2011/02/28/storm-clouds-gmail-failure-reinforces-danger-of-becoming-too-cloud-dependent/" TargetMode="External"/><Relationship Id="rId4" Type="http://schemas.openxmlformats.org/officeDocument/2006/relationships/hyperlink" Target="http://techcrunch.com/2011/02/02/flickr-accidentally-wipes-out-account-five-years-and-4000-photos-down-the-drain/" TargetMode="External"/><Relationship Id="rId1" Type="http://schemas.openxmlformats.org/officeDocument/2006/relationships/slideLayout" Target="../slideLayouts/slideLayout3.xml"/><Relationship Id="rId2" Type="http://schemas.openxmlformats.org/officeDocument/2006/relationships/hyperlink" Target="http://www.bbc.co.uk/news/technology-13160929"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daytondailynews.com/business/time-warner-charges-wright-patt-engineer-16-4-million-for-cable-1117224.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exampler.com/ease-and-joy.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googleonlinesecurity.blogspot.com/2010/11/rewarding-web-application-security.html" TargetMode="External"/><Relationship Id="rId4" Type="http://schemas.openxmlformats.org/officeDocument/2006/relationships/hyperlink" Target="http://cacm.acm.org/magazines/2010/2/69354-a-few-billion-lines-of-code-later/fulltext" TargetMode="External"/><Relationship Id="rId1" Type="http://schemas.openxmlformats.org/officeDocument/2006/relationships/slideLayout" Target="../slideLayouts/slideLayout3.xml"/><Relationship Id="rId2" Type="http://schemas.openxmlformats.org/officeDocument/2006/relationships/hyperlink" Target="https://www.facebook.com/whitehat/bounty/"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r>
              <a:rPr lang="en-US" dirty="0" smtClean="0"/>
              <a:t/>
            </a:r>
            <a:br>
              <a:rPr lang="en-US" dirty="0" smtClean="0"/>
            </a:br>
            <a:r>
              <a:rPr lang="en-US" dirty="0" smtClean="0"/>
              <a:t>The Future of Quality</a:t>
            </a:r>
            <a:br>
              <a:rPr lang="en-US" dirty="0" smtClean="0"/>
            </a:br>
            <a:r>
              <a:rPr lang="en-US" dirty="0" smtClean="0"/>
              <a:t/>
            </a:r>
            <a:br>
              <a:rPr lang="en-US" dirty="0" smtClean="0"/>
            </a:br>
            <a:endParaRPr lang="en-US" sz="5200" dirty="0">
              <a:solidFill>
                <a:srgbClr val="AFBEE3"/>
              </a:solidFill>
            </a:endParaRPr>
          </a:p>
        </p:txBody>
      </p:sp>
      <p:sp>
        <p:nvSpPr>
          <p:cNvPr id="8194" name="Rectangle 2"/>
          <p:cNvSpPr>
            <a:spLocks noGrp="1" noChangeArrowheads="1"/>
          </p:cNvSpPr>
          <p:nvPr>
            <p:ph type="body" idx="1"/>
          </p:nvPr>
        </p:nvSpPr>
        <p:spPr>
          <a:ln/>
        </p:spPr>
        <p:txBody>
          <a:bodyPr/>
          <a:lstStyle/>
          <a:p>
            <a:pPr lvl="1"/>
            <a:endParaRPr lang="en-US" dirty="0" smtClean="0"/>
          </a:p>
          <a:p>
            <a:pPr lvl="1"/>
            <a:r>
              <a:rPr lang="en-US" dirty="0" err="1" smtClean="0"/>
              <a:t>Goranka</a:t>
            </a:r>
            <a:r>
              <a:rPr lang="en-US" dirty="0" smtClean="0"/>
              <a:t> </a:t>
            </a:r>
            <a:r>
              <a:rPr lang="en-US" dirty="0" err="1" smtClean="0"/>
              <a:t>Bjedov</a:t>
            </a:r>
            <a:endParaRPr lang="en-US" dirty="0" smtClean="0"/>
          </a:p>
          <a:p>
            <a:pPr lvl="1"/>
            <a:r>
              <a:rPr lang="en-US" dirty="0" err="1" smtClean="0"/>
              <a:t>Oredev</a:t>
            </a:r>
            <a:r>
              <a:rPr lang="en-US" dirty="0" smtClean="0"/>
              <a:t>, November 8</a:t>
            </a:r>
            <a:r>
              <a:rPr lang="en-US" baseline="30000" dirty="0" smtClean="0"/>
              <a:t>th</a:t>
            </a:r>
            <a:r>
              <a:rPr lang="en-US" dirty="0" smtClean="0"/>
              <a:t> </a:t>
            </a:r>
            <a:r>
              <a:rPr lang="en-US" dirty="0" smtClean="0"/>
              <a:t>2012</a:t>
            </a:r>
          </a:p>
          <a:p>
            <a:pPr lvl="1"/>
            <a:endParaRPr lang="en-US" dirty="0"/>
          </a:p>
        </p:txBody>
      </p:sp>
      <p:sp>
        <p:nvSpPr>
          <p:cNvPr id="2" name="TextBox 1"/>
          <p:cNvSpPr txBox="1"/>
          <p:nvPr/>
        </p:nvSpPr>
        <p:spPr>
          <a:xfrm>
            <a:off x="3530600" y="2247900"/>
            <a:ext cx="184666" cy="346249"/>
          </a:xfrm>
          <a:prstGeom prst="rect">
            <a:avLst/>
          </a:prstGeom>
          <a:noFill/>
        </p:spPr>
        <p:txBody>
          <a:bodyPr wrap="none" rtlCol="0">
            <a:spAutoFit/>
          </a:bodyPr>
          <a:lstStyle/>
          <a:p>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0" y="482600"/>
            <a:ext cx="11811000" cy="762000"/>
          </a:xfrm>
        </p:spPr>
        <p:txBody>
          <a:bodyPr/>
          <a:lstStyle/>
          <a:p>
            <a:r>
              <a:rPr lang="en-US" dirty="0" smtClean="0"/>
              <a:t>Drug Manufacturing</a:t>
            </a:r>
            <a:endParaRPr lang="en-US" dirty="0"/>
          </a:p>
        </p:txBody>
      </p:sp>
      <p:sp>
        <p:nvSpPr>
          <p:cNvPr id="3" name="TextBox 2"/>
          <p:cNvSpPr txBox="1"/>
          <p:nvPr/>
        </p:nvSpPr>
        <p:spPr>
          <a:xfrm>
            <a:off x="939800" y="1473200"/>
            <a:ext cx="10439400" cy="6439199"/>
          </a:xfrm>
          <a:prstGeom prst="rect">
            <a:avLst/>
          </a:prstGeom>
          <a:noFill/>
        </p:spPr>
        <p:txBody>
          <a:bodyPr wrap="square" rtlCol="0">
            <a:spAutoFit/>
          </a:bodyPr>
          <a:lstStyle/>
          <a:p>
            <a:r>
              <a:rPr lang="en-US" sz="3200" b="1" dirty="0" err="1" smtClean="0">
                <a:solidFill>
                  <a:schemeClr val="tx1">
                    <a:lumMod val="85000"/>
                  </a:schemeClr>
                </a:solidFill>
              </a:rPr>
              <a:t>Glaxo</a:t>
            </a:r>
            <a:r>
              <a:rPr lang="en-US" sz="3200" b="1" dirty="0">
                <a:solidFill>
                  <a:schemeClr val="tx1">
                    <a:lumMod val="85000"/>
                  </a:schemeClr>
                </a:solidFill>
              </a:rPr>
              <a:t> case: </a:t>
            </a:r>
            <a:endParaRPr lang="en-US" sz="3200" b="1" dirty="0" smtClean="0">
              <a:solidFill>
                <a:schemeClr val="tx1">
                  <a:lumMod val="85000"/>
                </a:schemeClr>
              </a:solidFill>
            </a:endParaRPr>
          </a:p>
          <a:p>
            <a:r>
              <a:rPr lang="en-US" sz="3200" dirty="0" smtClean="0">
                <a:solidFill>
                  <a:schemeClr val="tx1">
                    <a:lumMod val="85000"/>
                  </a:schemeClr>
                </a:solidFill>
                <a:hlinkClick r:id="rId2"/>
              </a:rPr>
              <a:t>http</a:t>
            </a:r>
            <a:r>
              <a:rPr lang="en-US" sz="3200" dirty="0">
                <a:solidFill>
                  <a:schemeClr val="tx1">
                    <a:lumMod val="85000"/>
                  </a:schemeClr>
                </a:solidFill>
                <a:hlinkClick r:id="rId2"/>
              </a:rPr>
              <a:t>://www.boston.com/business/healthcare/articles/2010/10/27/glaxosmithkline_to_pay_750m_fine_in_fraud_case</a:t>
            </a:r>
            <a:r>
              <a:rPr lang="en-US" sz="3200" dirty="0" smtClean="0">
                <a:solidFill>
                  <a:schemeClr val="tx1">
                    <a:lumMod val="85000"/>
                  </a:schemeClr>
                </a:solidFill>
                <a:hlinkClick r:id="rId2"/>
              </a:rPr>
              <a:t>/</a:t>
            </a:r>
            <a:endParaRPr lang="en-US" sz="3200" dirty="0" smtClean="0">
              <a:solidFill>
                <a:schemeClr val="tx1">
                  <a:lumMod val="85000"/>
                </a:schemeClr>
              </a:solidFill>
            </a:endParaRPr>
          </a:p>
          <a:p>
            <a:endParaRPr lang="en-US" sz="1400" dirty="0">
              <a:solidFill>
                <a:schemeClr val="tx1">
                  <a:lumMod val="85000"/>
                </a:schemeClr>
              </a:solidFill>
            </a:endParaRPr>
          </a:p>
          <a:p>
            <a:r>
              <a:rPr lang="en-US" sz="3200" dirty="0" smtClean="0">
                <a:solidFill>
                  <a:schemeClr val="tx1">
                    <a:lumMod val="85000"/>
                  </a:schemeClr>
                </a:solidFill>
              </a:rPr>
              <a:t>…</a:t>
            </a:r>
            <a:r>
              <a:rPr lang="en-US" sz="3200" dirty="0">
                <a:solidFill>
                  <a:schemeClr val="tx1">
                    <a:lumMod val="85000"/>
                  </a:schemeClr>
                </a:solidFill>
              </a:rPr>
              <a:t>GlaxoSmithKline PLC agreed to pay $750 million to settle civil and criminal </a:t>
            </a:r>
            <a:r>
              <a:rPr lang="en-US" sz="3200" dirty="0" smtClean="0">
                <a:solidFill>
                  <a:schemeClr val="tx1">
                    <a:lumMod val="85000"/>
                  </a:schemeClr>
                </a:solidFill>
              </a:rPr>
              <a:t>charges…</a:t>
            </a:r>
          </a:p>
          <a:p>
            <a:endParaRPr lang="en-US" sz="1400" dirty="0" smtClean="0">
              <a:solidFill>
                <a:schemeClr val="tx1">
                  <a:lumMod val="85000"/>
                </a:schemeClr>
              </a:solidFill>
            </a:endParaRPr>
          </a:p>
          <a:p>
            <a:r>
              <a:rPr lang="en-US" sz="3200" dirty="0" smtClean="0">
                <a:solidFill>
                  <a:schemeClr val="tx1">
                    <a:lumMod val="85000"/>
                  </a:schemeClr>
                </a:solidFill>
              </a:rPr>
              <a:t>The </a:t>
            </a:r>
            <a:r>
              <a:rPr lang="en-US" sz="3200" dirty="0">
                <a:solidFill>
                  <a:schemeClr val="tx1">
                    <a:lumMod val="85000"/>
                  </a:schemeClr>
                </a:solidFill>
              </a:rPr>
              <a:t>settlement, one of the largest ever in a health care fraud case, burnished the reputation of the US attorney’s office in Boston as the premier federal office for investigating health care fraud. It has been responsible for recovering about $6 billion in health care fines and claims in the past decade, about 25 percent of all recoveries nationally</a:t>
            </a:r>
            <a:r>
              <a:rPr lang="en-US" sz="3200" dirty="0" smtClean="0">
                <a:solidFill>
                  <a:schemeClr val="tx1">
                    <a:lumMod val="85000"/>
                  </a:schemeClr>
                </a:solidFill>
              </a:rPr>
              <a:t>.</a:t>
            </a:r>
          </a:p>
        </p:txBody>
      </p:sp>
    </p:spTree>
    <p:extLst>
      <p:ext uri="{BB962C8B-B14F-4D97-AF65-F5344CB8AC3E}">
        <p14:creationId xmlns:p14="http://schemas.microsoft.com/office/powerpoint/2010/main" val="785076710"/>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0" y="482600"/>
            <a:ext cx="11811000" cy="762000"/>
          </a:xfrm>
        </p:spPr>
        <p:txBody>
          <a:bodyPr/>
          <a:lstStyle/>
          <a:p>
            <a:r>
              <a:rPr lang="en-US" dirty="0" smtClean="0"/>
              <a:t>Airline Manufacturing</a:t>
            </a:r>
            <a:endParaRPr lang="en-US" dirty="0"/>
          </a:p>
        </p:txBody>
      </p:sp>
      <p:sp>
        <p:nvSpPr>
          <p:cNvPr id="3" name="TextBox 2"/>
          <p:cNvSpPr txBox="1"/>
          <p:nvPr/>
        </p:nvSpPr>
        <p:spPr>
          <a:xfrm>
            <a:off x="939800" y="1701800"/>
            <a:ext cx="10439400" cy="6000617"/>
          </a:xfrm>
          <a:prstGeom prst="rect">
            <a:avLst/>
          </a:prstGeom>
          <a:noFill/>
        </p:spPr>
        <p:txBody>
          <a:bodyPr wrap="square" rtlCol="0">
            <a:spAutoFit/>
          </a:bodyPr>
          <a:lstStyle/>
          <a:p>
            <a:pPr lvl="1"/>
            <a:r>
              <a:rPr lang="en-US" sz="3200" b="1" dirty="0" smtClean="0">
                <a:solidFill>
                  <a:schemeClr val="tx1">
                    <a:lumMod val="85000"/>
                  </a:schemeClr>
                </a:solidFill>
              </a:rPr>
              <a:t>Report on accident on 27 November 2008</a:t>
            </a:r>
            <a:r>
              <a:rPr lang="en-US" sz="3200" b="1" dirty="0">
                <a:solidFill>
                  <a:schemeClr val="tx1">
                    <a:lumMod val="85000"/>
                  </a:schemeClr>
                </a:solidFill>
              </a:rPr>
              <a:t>:  </a:t>
            </a:r>
            <a:endParaRPr lang="en-US" sz="3200" b="1" dirty="0" smtClean="0">
              <a:solidFill>
                <a:schemeClr val="tx1">
                  <a:lumMod val="85000"/>
                </a:schemeClr>
              </a:solidFill>
            </a:endParaRPr>
          </a:p>
          <a:p>
            <a:pPr lvl="1"/>
            <a:r>
              <a:rPr lang="en-US" sz="3200" dirty="0" smtClean="0">
                <a:solidFill>
                  <a:schemeClr val="tx1">
                    <a:lumMod val="85000"/>
                  </a:schemeClr>
                </a:solidFill>
                <a:hlinkClick r:id="rId2"/>
              </a:rPr>
              <a:t>http</a:t>
            </a:r>
            <a:r>
              <a:rPr lang="en-US" sz="3200" dirty="0">
                <a:solidFill>
                  <a:schemeClr val="tx1">
                    <a:lumMod val="85000"/>
                  </a:schemeClr>
                </a:solidFill>
                <a:hlinkClick r:id="rId2"/>
              </a:rPr>
              <a:t>://www.bea.aero/docspa/2008/d-la081127.en/pdf/d-la081127.</a:t>
            </a:r>
            <a:r>
              <a:rPr lang="en-US" sz="3200" dirty="0" smtClean="0">
                <a:solidFill>
                  <a:schemeClr val="tx1">
                    <a:lumMod val="85000"/>
                  </a:schemeClr>
                </a:solidFill>
                <a:hlinkClick r:id="rId2"/>
              </a:rPr>
              <a:t>en.pdf</a:t>
            </a:r>
            <a:endParaRPr lang="en-US" sz="3200" dirty="0" smtClean="0">
              <a:solidFill>
                <a:schemeClr val="tx1">
                  <a:lumMod val="85000"/>
                </a:schemeClr>
              </a:solidFill>
            </a:endParaRPr>
          </a:p>
          <a:p>
            <a:pPr lvl="1"/>
            <a:endParaRPr lang="en-US" sz="1400" dirty="0" smtClean="0">
              <a:solidFill>
                <a:schemeClr val="tx1">
                  <a:lumMod val="85000"/>
                </a:schemeClr>
              </a:solidFill>
            </a:endParaRPr>
          </a:p>
          <a:p>
            <a:pPr lvl="1"/>
            <a:r>
              <a:rPr lang="en-US" sz="3200" b="1" dirty="0" smtClean="0">
                <a:solidFill>
                  <a:schemeClr val="tx1">
                    <a:lumMod val="85000"/>
                  </a:schemeClr>
                </a:solidFill>
              </a:rPr>
              <a:t>Do A330 aircraft </a:t>
            </a:r>
            <a:r>
              <a:rPr lang="en-US" sz="3200" b="1" dirty="0">
                <a:solidFill>
                  <a:schemeClr val="tx1">
                    <a:lumMod val="85000"/>
                  </a:schemeClr>
                </a:solidFill>
              </a:rPr>
              <a:t>have issues: </a:t>
            </a:r>
            <a:r>
              <a:rPr lang="en-US" sz="3200" dirty="0">
                <a:solidFill>
                  <a:schemeClr val="tx1">
                    <a:lumMod val="85000"/>
                  </a:schemeClr>
                </a:solidFill>
                <a:hlinkClick r:id="rId3"/>
              </a:rPr>
              <a:t>http://www.spiegel.de/international/world/0,1518,766148,00.</a:t>
            </a:r>
            <a:r>
              <a:rPr lang="en-US" sz="3200" dirty="0" smtClean="0">
                <a:solidFill>
                  <a:schemeClr val="tx1">
                    <a:lumMod val="85000"/>
                  </a:schemeClr>
                </a:solidFill>
                <a:hlinkClick r:id="rId3"/>
              </a:rPr>
              <a:t>html</a:t>
            </a:r>
            <a:endParaRPr lang="en-US" sz="3200" dirty="0" smtClean="0">
              <a:solidFill>
                <a:schemeClr val="tx1">
                  <a:lumMod val="85000"/>
                </a:schemeClr>
              </a:solidFill>
            </a:endParaRPr>
          </a:p>
          <a:p>
            <a:pPr lvl="1"/>
            <a:endParaRPr lang="en-US" sz="1400" dirty="0">
              <a:solidFill>
                <a:schemeClr val="tx1">
                  <a:lumMod val="85000"/>
                </a:schemeClr>
              </a:solidFill>
            </a:endParaRPr>
          </a:p>
          <a:p>
            <a:pPr lvl="1"/>
            <a:r>
              <a:rPr lang="en-US" sz="3200" b="1" dirty="0" smtClean="0">
                <a:solidFill>
                  <a:schemeClr val="tx1">
                    <a:lumMod val="85000"/>
                  </a:schemeClr>
                </a:solidFill>
              </a:rPr>
              <a:t>Not </a:t>
            </a:r>
            <a:r>
              <a:rPr lang="en-US" sz="3200" b="1" dirty="0">
                <a:solidFill>
                  <a:schemeClr val="tx1">
                    <a:lumMod val="85000"/>
                  </a:schemeClr>
                </a:solidFill>
              </a:rPr>
              <a:t>just aircraft: </a:t>
            </a:r>
            <a:r>
              <a:rPr lang="en-US" sz="3200" dirty="0">
                <a:solidFill>
                  <a:schemeClr val="tx1">
                    <a:lumMod val="85000"/>
                  </a:schemeClr>
                </a:solidFill>
                <a:hlinkClick r:id="rId4"/>
              </a:rPr>
              <a:t>http://blogs.crikey.com.au/planetalking/2010/11/17/the-anatomy-of-the-airbus-a380-qf32-near-disaster</a:t>
            </a:r>
            <a:r>
              <a:rPr lang="en-US" sz="3200" dirty="0" smtClean="0">
                <a:solidFill>
                  <a:schemeClr val="tx1">
                    <a:lumMod val="85000"/>
                  </a:schemeClr>
                </a:solidFill>
                <a:hlinkClick r:id="rId4"/>
              </a:rPr>
              <a:t>/</a:t>
            </a:r>
            <a:endParaRPr lang="en-US" sz="3200" dirty="0" smtClean="0">
              <a:solidFill>
                <a:schemeClr val="tx1">
                  <a:lumMod val="85000"/>
                </a:schemeClr>
              </a:solidFill>
            </a:endParaRPr>
          </a:p>
          <a:p>
            <a:pPr lvl="1"/>
            <a:endParaRPr lang="en-US" sz="1400" dirty="0" smtClean="0">
              <a:solidFill>
                <a:schemeClr val="tx1">
                  <a:lumMod val="85000"/>
                </a:schemeClr>
              </a:solidFill>
            </a:endParaRPr>
          </a:p>
          <a:p>
            <a:pPr lvl="1"/>
            <a:r>
              <a:rPr lang="en-US" sz="3200" dirty="0" smtClean="0">
                <a:solidFill>
                  <a:schemeClr val="tx1">
                    <a:lumMod val="85000"/>
                  </a:schemeClr>
                </a:solidFill>
              </a:rPr>
              <a:t>Quote: Rolls</a:t>
            </a:r>
            <a:r>
              <a:rPr lang="en-US" sz="3200" dirty="0">
                <a:solidFill>
                  <a:schemeClr val="tx1">
                    <a:lumMod val="85000"/>
                  </a:schemeClr>
                </a:solidFill>
              </a:rPr>
              <a:t>-Royce had designed and was introducing a fix for the oil leak issues for this into the engines at its own speed. Qantas was left in the dark</a:t>
            </a:r>
            <a:r>
              <a:rPr lang="en-US" sz="3200" dirty="0" smtClean="0">
                <a:solidFill>
                  <a:schemeClr val="tx1">
                    <a:lumMod val="85000"/>
                  </a:schemeClr>
                </a:solidFill>
              </a:rPr>
              <a:t>.</a:t>
            </a:r>
          </a:p>
        </p:txBody>
      </p:sp>
    </p:spTree>
    <p:extLst>
      <p:ext uri="{BB962C8B-B14F-4D97-AF65-F5344CB8AC3E}">
        <p14:creationId xmlns:p14="http://schemas.microsoft.com/office/powerpoint/2010/main" val="340305846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0" y="482600"/>
            <a:ext cx="11811000" cy="762000"/>
          </a:xfrm>
        </p:spPr>
        <p:txBody>
          <a:bodyPr/>
          <a:lstStyle/>
          <a:p>
            <a:r>
              <a:rPr lang="en-US" dirty="0" smtClean="0"/>
              <a:t>Cloud Issues</a:t>
            </a:r>
            <a:endParaRPr lang="en-US" dirty="0"/>
          </a:p>
        </p:txBody>
      </p:sp>
      <p:sp>
        <p:nvSpPr>
          <p:cNvPr id="3" name="TextBox 2"/>
          <p:cNvSpPr txBox="1"/>
          <p:nvPr/>
        </p:nvSpPr>
        <p:spPr>
          <a:xfrm>
            <a:off x="939800" y="1701800"/>
            <a:ext cx="10439400" cy="4975721"/>
          </a:xfrm>
          <a:prstGeom prst="rect">
            <a:avLst/>
          </a:prstGeom>
          <a:noFill/>
        </p:spPr>
        <p:txBody>
          <a:bodyPr wrap="square" rtlCol="0">
            <a:spAutoFit/>
          </a:bodyPr>
          <a:lstStyle/>
          <a:p>
            <a:r>
              <a:rPr lang="en-US" sz="3200" dirty="0" smtClean="0">
                <a:solidFill>
                  <a:schemeClr val="tx1">
                    <a:lumMod val="85000"/>
                  </a:schemeClr>
                </a:solidFill>
              </a:rPr>
              <a:t>It goes on and on:</a:t>
            </a:r>
          </a:p>
          <a:p>
            <a:pPr marL="457200" indent="-457200">
              <a:buFont typeface="Arial"/>
              <a:buChar char="•"/>
            </a:pPr>
            <a:r>
              <a:rPr lang="en-US" sz="3200" dirty="0" smtClean="0">
                <a:solidFill>
                  <a:schemeClr val="tx1">
                    <a:lumMod val="85000"/>
                  </a:schemeClr>
                </a:solidFill>
              </a:rPr>
              <a:t>Amazon data </a:t>
            </a:r>
            <a:r>
              <a:rPr lang="en-US" sz="3200" dirty="0">
                <a:solidFill>
                  <a:schemeClr val="tx1">
                    <a:lumMod val="85000"/>
                  </a:schemeClr>
                </a:solidFill>
              </a:rPr>
              <a:t>center </a:t>
            </a:r>
            <a:r>
              <a:rPr lang="en-US" sz="3200" dirty="0" smtClean="0">
                <a:solidFill>
                  <a:schemeClr val="tx1">
                    <a:lumMod val="85000"/>
                  </a:schemeClr>
                </a:solidFill>
              </a:rPr>
              <a:t>down April 21, 2011 </a:t>
            </a:r>
            <a:r>
              <a:rPr lang="en-US" sz="3200" dirty="0">
                <a:solidFill>
                  <a:schemeClr val="tx1">
                    <a:lumMod val="85000"/>
                  </a:schemeClr>
                </a:solidFill>
                <a:hlinkClick r:id="rId2"/>
              </a:rPr>
              <a:t>http://www.bbc.co.uk/news/technology-</a:t>
            </a:r>
            <a:r>
              <a:rPr lang="en-US" sz="3200" dirty="0" smtClean="0">
                <a:solidFill>
                  <a:schemeClr val="tx1">
                    <a:lumMod val="85000"/>
                  </a:schemeClr>
                </a:solidFill>
                <a:hlinkClick r:id="rId2"/>
              </a:rPr>
              <a:t>13160929</a:t>
            </a:r>
            <a:endParaRPr lang="en-US" sz="3200" dirty="0" smtClean="0">
              <a:solidFill>
                <a:schemeClr val="tx1">
                  <a:lumMod val="85000"/>
                </a:schemeClr>
              </a:solidFill>
            </a:endParaRPr>
          </a:p>
          <a:p>
            <a:pPr marL="457200" indent="-457200">
              <a:buFont typeface="Arial"/>
              <a:buChar char="•"/>
            </a:pPr>
            <a:r>
              <a:rPr lang="en-US" sz="3200" dirty="0" smtClean="0">
                <a:solidFill>
                  <a:schemeClr val="tx1">
                    <a:lumMod val="85000"/>
                  </a:schemeClr>
                </a:solidFill>
              </a:rPr>
              <a:t>Gmail deletes user </a:t>
            </a:r>
            <a:r>
              <a:rPr lang="en-US" sz="3200" dirty="0">
                <a:solidFill>
                  <a:schemeClr val="tx1">
                    <a:lumMod val="85000"/>
                  </a:schemeClr>
                </a:solidFill>
              </a:rPr>
              <a:t>data for 150K users </a:t>
            </a:r>
            <a:r>
              <a:rPr lang="en-US" sz="3200" dirty="0">
                <a:solidFill>
                  <a:schemeClr val="tx1">
                    <a:lumMod val="85000"/>
                  </a:schemeClr>
                </a:solidFill>
                <a:hlinkClick r:id="rId3"/>
              </a:rPr>
              <a:t>http://www.crunchgear.com/2011/02/28/storm-clouds-gmail-failure-reinforces-danger-of-becoming-too-cloud-dependent</a:t>
            </a:r>
            <a:r>
              <a:rPr lang="en-US" sz="3200" dirty="0" smtClean="0">
                <a:solidFill>
                  <a:schemeClr val="tx1">
                    <a:lumMod val="85000"/>
                  </a:schemeClr>
                </a:solidFill>
                <a:hlinkClick r:id="rId3"/>
              </a:rPr>
              <a:t>/</a:t>
            </a:r>
            <a:endParaRPr lang="en-US" sz="3200" dirty="0" smtClean="0">
              <a:solidFill>
                <a:schemeClr val="tx1">
                  <a:lumMod val="85000"/>
                </a:schemeClr>
              </a:solidFill>
            </a:endParaRPr>
          </a:p>
          <a:p>
            <a:pPr marL="457200" indent="-457200">
              <a:buFont typeface="Arial"/>
              <a:buChar char="•"/>
            </a:pPr>
            <a:r>
              <a:rPr lang="en-US" sz="3200" dirty="0" err="1" smtClean="0">
                <a:solidFill>
                  <a:schemeClr val="tx1">
                    <a:lumMod val="85000"/>
                  </a:schemeClr>
                </a:solidFill>
              </a:rPr>
              <a:t>Flikr</a:t>
            </a:r>
            <a:r>
              <a:rPr lang="en-US" sz="3200" dirty="0" smtClean="0">
                <a:solidFill>
                  <a:schemeClr val="tx1">
                    <a:lumMod val="85000"/>
                  </a:schemeClr>
                </a:solidFill>
              </a:rPr>
              <a:t> deletes wrong </a:t>
            </a:r>
            <a:r>
              <a:rPr lang="en-US" sz="3200" dirty="0">
                <a:solidFill>
                  <a:schemeClr val="tx1">
                    <a:lumMod val="85000"/>
                  </a:schemeClr>
                </a:solidFill>
              </a:rPr>
              <a:t>paid accounts </a:t>
            </a:r>
            <a:r>
              <a:rPr lang="en-US" sz="3200" dirty="0">
                <a:solidFill>
                  <a:schemeClr val="tx1">
                    <a:lumMod val="85000"/>
                  </a:schemeClr>
                </a:solidFill>
                <a:hlinkClick r:id="rId4"/>
              </a:rPr>
              <a:t>http://techcrunch.com/2011/02/02/flickr-accidentally-wipes-out-account-five-years-and-4000-photos-down-the-drain</a:t>
            </a:r>
            <a:r>
              <a:rPr lang="en-US" sz="3200" dirty="0" smtClean="0">
                <a:solidFill>
                  <a:schemeClr val="tx1">
                    <a:lumMod val="85000"/>
                  </a:schemeClr>
                </a:solidFill>
                <a:hlinkClick r:id="rId4"/>
              </a:rPr>
              <a:t>/</a:t>
            </a:r>
            <a:endParaRPr lang="en-US" sz="3200" dirty="0" smtClean="0">
              <a:solidFill>
                <a:schemeClr val="tx1">
                  <a:lumMod val="85000"/>
                </a:schemeClr>
              </a:solidFill>
            </a:endParaRPr>
          </a:p>
        </p:txBody>
      </p:sp>
    </p:spTree>
    <p:extLst>
      <p:ext uri="{BB962C8B-B14F-4D97-AF65-F5344CB8AC3E}">
        <p14:creationId xmlns:p14="http://schemas.microsoft.com/office/powerpoint/2010/main" val="12102451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0" y="482600"/>
            <a:ext cx="11811000" cy="762000"/>
          </a:xfrm>
        </p:spPr>
        <p:txBody>
          <a:bodyPr/>
          <a:lstStyle/>
          <a:p>
            <a:r>
              <a:rPr lang="en-US" dirty="0" smtClean="0"/>
              <a:t>Money!</a:t>
            </a:r>
            <a:endParaRPr lang="en-US" dirty="0"/>
          </a:p>
        </p:txBody>
      </p:sp>
      <p:sp>
        <p:nvSpPr>
          <p:cNvPr id="3" name="TextBox 2"/>
          <p:cNvSpPr txBox="1"/>
          <p:nvPr/>
        </p:nvSpPr>
        <p:spPr>
          <a:xfrm>
            <a:off x="863600" y="1701800"/>
            <a:ext cx="10439400" cy="6056017"/>
          </a:xfrm>
          <a:prstGeom prst="rect">
            <a:avLst/>
          </a:prstGeom>
          <a:noFill/>
        </p:spPr>
        <p:txBody>
          <a:bodyPr wrap="square" rtlCol="0">
            <a:spAutoFit/>
          </a:bodyPr>
          <a:lstStyle/>
          <a:p>
            <a:r>
              <a:rPr lang="en-US" sz="3200" b="1" dirty="0" smtClean="0">
                <a:solidFill>
                  <a:schemeClr val="tx1">
                    <a:lumMod val="85000"/>
                  </a:schemeClr>
                </a:solidFill>
              </a:rPr>
              <a:t>Cable bill - $</a:t>
            </a:r>
            <a:r>
              <a:rPr lang="en-US" sz="3200" b="1" dirty="0">
                <a:solidFill>
                  <a:schemeClr val="tx1">
                    <a:lumMod val="85000"/>
                  </a:schemeClr>
                </a:solidFill>
              </a:rPr>
              <a:t>16.4 million: </a:t>
            </a:r>
            <a:r>
              <a:rPr lang="en-US" sz="3200" dirty="0">
                <a:solidFill>
                  <a:schemeClr val="tx1">
                    <a:lumMod val="85000"/>
                  </a:schemeClr>
                </a:solidFill>
                <a:hlinkClick r:id="rId2"/>
              </a:rPr>
              <a:t>http://www.daytondailynews.com/business/time-warner-charges-wright-patt-engineer-16-4-million-for-cable-1117224.</a:t>
            </a:r>
            <a:r>
              <a:rPr lang="en-US" sz="3200" dirty="0" smtClean="0">
                <a:solidFill>
                  <a:schemeClr val="tx1">
                    <a:lumMod val="85000"/>
                  </a:schemeClr>
                </a:solidFill>
                <a:hlinkClick r:id="rId2"/>
              </a:rPr>
              <a:t>html</a:t>
            </a:r>
            <a:endParaRPr lang="en-US" sz="3200" dirty="0" smtClean="0">
              <a:solidFill>
                <a:schemeClr val="tx1">
                  <a:lumMod val="85000"/>
                </a:schemeClr>
              </a:solidFill>
            </a:endParaRPr>
          </a:p>
          <a:p>
            <a:endParaRPr lang="en-US" sz="1400" b="1" dirty="0" smtClean="0">
              <a:solidFill>
                <a:schemeClr val="tx1">
                  <a:lumMod val="85000"/>
                </a:schemeClr>
              </a:solidFill>
            </a:endParaRPr>
          </a:p>
          <a:p>
            <a:r>
              <a:rPr lang="en-US" sz="3200" dirty="0">
                <a:solidFill>
                  <a:schemeClr val="tx1">
                    <a:lumMod val="85000"/>
                  </a:schemeClr>
                </a:solidFill>
              </a:rPr>
              <a:t>While the dollar amount of </a:t>
            </a:r>
            <a:r>
              <a:rPr lang="en-US" sz="3200" dirty="0" err="1">
                <a:solidFill>
                  <a:schemeClr val="tx1">
                    <a:lumMod val="85000"/>
                  </a:schemeClr>
                </a:solidFill>
              </a:rPr>
              <a:t>DeVirgilio's</a:t>
            </a:r>
            <a:r>
              <a:rPr lang="en-US" sz="3200" dirty="0">
                <a:solidFill>
                  <a:schemeClr val="tx1">
                    <a:lumMod val="85000"/>
                  </a:schemeClr>
                </a:solidFill>
              </a:rPr>
              <a:t> billing ordeal makes it among the more egregious in recent memory, the kings of all billing mishaps have to </a:t>
            </a:r>
            <a:r>
              <a:rPr lang="en-US" sz="3200" dirty="0" smtClean="0">
                <a:solidFill>
                  <a:schemeClr val="tx1">
                    <a:lumMod val="85000"/>
                  </a:schemeClr>
                </a:solidFill>
              </a:rPr>
              <a:t>be… </a:t>
            </a:r>
            <a:r>
              <a:rPr lang="en-US" sz="3200" dirty="0">
                <a:solidFill>
                  <a:schemeClr val="tx1">
                    <a:lumMod val="85000"/>
                  </a:schemeClr>
                </a:solidFill>
              </a:rPr>
              <a:t>Jon Seale, received notice that he owed a 17-figure sum that totaled almost 2,000 times the national debt: 23 quadrillion, 148 trillion, 855 billion, 308 million, 184 thousand and 500 dollars. </a:t>
            </a:r>
            <a:r>
              <a:rPr lang="en-US" sz="3200" dirty="0" smtClean="0">
                <a:solidFill>
                  <a:schemeClr val="tx1">
                    <a:lumMod val="85000"/>
                  </a:schemeClr>
                </a:solidFill>
              </a:rPr>
              <a:t>The </a:t>
            </a:r>
            <a:r>
              <a:rPr lang="en-US" sz="3200" dirty="0">
                <a:solidFill>
                  <a:schemeClr val="tx1">
                    <a:lumMod val="85000"/>
                  </a:schemeClr>
                </a:solidFill>
              </a:rPr>
              <a:t>other, Josh </a:t>
            </a:r>
            <a:r>
              <a:rPr lang="en-US" sz="3200" dirty="0" err="1">
                <a:solidFill>
                  <a:schemeClr val="tx1">
                    <a:lumMod val="85000"/>
                  </a:schemeClr>
                </a:solidFill>
              </a:rPr>
              <a:t>Muszynski</a:t>
            </a:r>
            <a:r>
              <a:rPr lang="en-US" sz="3200" dirty="0">
                <a:solidFill>
                  <a:schemeClr val="tx1">
                    <a:lumMod val="85000"/>
                  </a:schemeClr>
                </a:solidFill>
              </a:rPr>
              <a:t>, was charged 23 quadrillion after buying a pack of cigarettes at a gas station</a:t>
            </a:r>
            <a:r>
              <a:rPr lang="en-US" sz="3200" dirty="0" smtClean="0">
                <a:solidFill>
                  <a:schemeClr val="tx1">
                    <a:lumMod val="85000"/>
                  </a:schemeClr>
                </a:solidFill>
              </a:rPr>
              <a:t>.</a:t>
            </a:r>
            <a:endParaRPr lang="en-US" sz="3200" b="1" dirty="0" smtClean="0">
              <a:solidFill>
                <a:schemeClr val="tx1">
                  <a:lumMod val="85000"/>
                </a:schemeClr>
              </a:solidFill>
            </a:endParaRPr>
          </a:p>
        </p:txBody>
      </p:sp>
    </p:spTree>
    <p:extLst>
      <p:ext uri="{BB962C8B-B14F-4D97-AF65-F5344CB8AC3E}">
        <p14:creationId xmlns:p14="http://schemas.microsoft.com/office/powerpoint/2010/main" val="68174619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0" y="482600"/>
            <a:ext cx="11811000" cy="762000"/>
          </a:xfrm>
        </p:spPr>
        <p:txBody>
          <a:bodyPr/>
          <a:lstStyle/>
          <a:p>
            <a:r>
              <a:rPr lang="en-US" dirty="0" smtClean="0"/>
              <a:t>Money!</a:t>
            </a:r>
            <a:endParaRPr lang="en-US" dirty="0"/>
          </a:p>
        </p:txBody>
      </p:sp>
      <p:sp>
        <p:nvSpPr>
          <p:cNvPr id="3" name="TextBox 2"/>
          <p:cNvSpPr txBox="1"/>
          <p:nvPr/>
        </p:nvSpPr>
        <p:spPr>
          <a:xfrm>
            <a:off x="863600" y="1701800"/>
            <a:ext cx="10439400" cy="4532523"/>
          </a:xfrm>
          <a:prstGeom prst="rect">
            <a:avLst/>
          </a:prstGeom>
          <a:noFill/>
        </p:spPr>
        <p:txBody>
          <a:bodyPr wrap="square" rtlCol="0">
            <a:spAutoFit/>
          </a:bodyPr>
          <a:lstStyle/>
          <a:p>
            <a:r>
              <a:rPr lang="en-US" sz="3200" b="1" dirty="0">
                <a:solidFill>
                  <a:schemeClr val="tx1">
                    <a:lumMod val="85000"/>
                  </a:schemeClr>
                </a:solidFill>
              </a:rPr>
              <a:t>Nobody likes paying their phone bill. But when the bill is nearly 12 quadrillion euros severe anxiety can ensue.</a:t>
            </a:r>
          </a:p>
          <a:p>
            <a:r>
              <a:rPr lang="en-US" sz="3200" b="1" dirty="0">
                <a:solidFill>
                  <a:schemeClr val="tx1">
                    <a:lumMod val="85000"/>
                  </a:schemeClr>
                </a:solidFill>
              </a:rPr>
              <a:t>Of course, in this case, the bill was a mistake. When Bouygues Telecom customer </a:t>
            </a:r>
            <a:r>
              <a:rPr lang="en-US" sz="3200" b="1" dirty="0" err="1">
                <a:solidFill>
                  <a:schemeClr val="tx1">
                    <a:lumMod val="85000"/>
                  </a:schemeClr>
                </a:solidFill>
              </a:rPr>
              <a:t>Solenne</a:t>
            </a:r>
            <a:r>
              <a:rPr lang="en-US" sz="3200" b="1" dirty="0">
                <a:solidFill>
                  <a:schemeClr val="tx1">
                    <a:lumMod val="85000"/>
                  </a:schemeClr>
                </a:solidFill>
              </a:rPr>
              <a:t> San Jose of Bordeaux, France, opened her bill, she said she nearly had a heart attack. "There were so many zeroes I couldn't work out how much it was," she said, according to the BBC. For the record, the amount she was being asked to pay is 11,721,000,000,000,000 euros, equal to nearly 6,000 times France's annual economic output.</a:t>
            </a:r>
            <a:endParaRPr lang="en-US" sz="1400" b="1" dirty="0" smtClean="0">
              <a:solidFill>
                <a:schemeClr val="tx1">
                  <a:lumMod val="85000"/>
                </a:schemeClr>
              </a:solidFill>
            </a:endParaRPr>
          </a:p>
        </p:txBody>
      </p:sp>
    </p:spTree>
    <p:extLst>
      <p:ext uri="{BB962C8B-B14F-4D97-AF65-F5344CB8AC3E}">
        <p14:creationId xmlns:p14="http://schemas.microsoft.com/office/powerpoint/2010/main" val="182069227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7" name="Group 1"/>
          <p:cNvGraphicFramePr>
            <a:graphicFrameLocks noGrp="1"/>
          </p:cNvGraphicFramePr>
          <p:nvPr>
            <p:extLst>
              <p:ext uri="{D42A27DB-BD31-4B8C-83A1-F6EECF244321}">
                <p14:modId xmlns:p14="http://schemas.microsoft.com/office/powerpoint/2010/main" val="802203738"/>
              </p:ext>
            </p:extLst>
          </p:nvPr>
        </p:nvGraphicFramePr>
        <p:xfrm>
          <a:off x="482600" y="1778000"/>
          <a:ext cx="12115800" cy="5061157"/>
        </p:xfrm>
        <a:graphic>
          <a:graphicData uri="http://schemas.openxmlformats.org/drawingml/2006/table">
            <a:tbl>
              <a:tblPr/>
              <a:tblGrid>
                <a:gridCol w="1159520"/>
                <a:gridCol w="10956280"/>
              </a:tblGrid>
              <a:tr h="843967">
                <a:tc>
                  <a:txBody>
                    <a:bodyPr/>
                    <a:lstStyle/>
                    <a:p>
                      <a:pPr marL="25400" marR="0" lvl="0" indent="0" algn="ctr" defTabSz="914400" rtl="0" eaLnBrk="1" fontAlgn="base" latinLnBrk="0" hangingPunct="1">
                        <a:lnSpc>
                          <a:spcPct val="100000"/>
                        </a:lnSpc>
                        <a:spcBef>
                          <a:spcPct val="0"/>
                        </a:spcBef>
                        <a:spcAft>
                          <a:spcPct val="0"/>
                        </a:spcAft>
                        <a:buClrTx/>
                        <a:buSzTx/>
                        <a:buFontTx/>
                        <a:buNone/>
                        <a:tabLst/>
                      </a:pPr>
                      <a:r>
                        <a:rPr kumimoji="0" lang="en-US" sz="4900" b="0" i="0" u="none" strike="noStrike" cap="none" normalizeH="0" baseline="0" dirty="0" smtClean="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rPr>
                        <a:t>1</a:t>
                      </a:r>
                      <a:endParaRPr kumimoji="0" lang="en-US" sz="4900" b="0" i="0" u="none" strike="noStrike" cap="none" normalizeH="0" baseline="0" dirty="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endParaRP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c>
                  <a:txBody>
                    <a:bodyPr/>
                    <a:lstStyle/>
                    <a:p>
                      <a:pPr marL="25400" marR="0" lvl="0" indent="0" algn="l" defTabSz="914400" rtl="0" eaLnBrk="1" fontAlgn="base" latinLnBrk="0" hangingPunct="1">
                        <a:lnSpc>
                          <a:spcPct val="100000"/>
                        </a:lnSpc>
                        <a:spcBef>
                          <a:spcPct val="0"/>
                        </a:spcBef>
                        <a:spcAft>
                          <a:spcPct val="0"/>
                        </a:spcAft>
                        <a:buClrTx/>
                        <a:buSzTx/>
                        <a:buFontTx/>
                        <a:buNone/>
                        <a:tabLst/>
                        <a:defRPr/>
                      </a:pPr>
                      <a:r>
                        <a:rPr kumimoji="0" lang="en-US" sz="3500" b="0" i="0" u="none" strike="noStrike" cap="none" normalizeH="0" baseline="0" dirty="0" smtClean="0">
                          <a:ln>
                            <a:noFill/>
                          </a:ln>
                          <a:solidFill>
                            <a:schemeClr val="accent3"/>
                          </a:solidFill>
                          <a:effectLst/>
                          <a:latin typeface="Vista Sans OT Reg" pitchFamily="-65" charset="0"/>
                          <a:ea typeface="Vista Sans OT Reg" pitchFamily="-65" charset="0"/>
                          <a:cs typeface="Vista Sans OT Reg" pitchFamily="-65" charset="0"/>
                          <a:sym typeface="Vista Sans OT Reg" pitchFamily="-65" charset="0"/>
                        </a:rPr>
                        <a:t>Introduction</a:t>
                      </a: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r>
              <a:tr h="1036320">
                <a:tc>
                  <a:txBody>
                    <a:bodyPr/>
                    <a:lstStyle/>
                    <a:p>
                      <a:pPr marL="25400" marR="0" lvl="0" indent="0" algn="ctr" defTabSz="914400" rtl="0" eaLnBrk="1" fontAlgn="base" latinLnBrk="0" hangingPunct="1">
                        <a:lnSpc>
                          <a:spcPct val="100000"/>
                        </a:lnSpc>
                        <a:spcBef>
                          <a:spcPct val="0"/>
                        </a:spcBef>
                        <a:spcAft>
                          <a:spcPct val="0"/>
                        </a:spcAft>
                        <a:buClrTx/>
                        <a:buSzTx/>
                        <a:buFontTx/>
                        <a:buNone/>
                        <a:tabLst/>
                      </a:pPr>
                      <a:r>
                        <a:rPr kumimoji="0" lang="en-US" sz="4900" b="0" i="0" u="none" strike="noStrike" cap="none" normalizeH="0" baseline="0" dirty="0" smtClean="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rPr>
                        <a:t>2</a:t>
                      </a:r>
                      <a:endParaRPr kumimoji="0" lang="en-US" sz="4900" b="0" i="0" u="none" strike="noStrike" cap="none" normalizeH="0" baseline="0" dirty="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endParaRP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c>
                  <a:txBody>
                    <a:bodyPr/>
                    <a:lstStyle/>
                    <a:p>
                      <a:pPr marL="25400" marR="0" lvl="0" indent="0" algn="l" defTabSz="914400" rtl="0" eaLnBrk="1" fontAlgn="base" latinLnBrk="0" hangingPunct="1">
                        <a:lnSpc>
                          <a:spcPct val="100000"/>
                        </a:lnSpc>
                        <a:spcBef>
                          <a:spcPct val="0"/>
                        </a:spcBef>
                        <a:spcAft>
                          <a:spcPct val="0"/>
                        </a:spcAft>
                        <a:buClrTx/>
                        <a:buSzTx/>
                        <a:buFontTx/>
                        <a:buNone/>
                        <a:tabLst/>
                        <a:defRPr/>
                      </a:pPr>
                      <a:r>
                        <a:rPr kumimoji="0" lang="en-US" sz="3500" b="0" i="0" u="none" strike="noStrike" kern="1200" cap="none" normalizeH="0" baseline="0" dirty="0" smtClean="0">
                          <a:ln>
                            <a:noFill/>
                          </a:ln>
                          <a:solidFill>
                            <a:srgbClr val="969696"/>
                          </a:solidFill>
                          <a:effectLst/>
                          <a:latin typeface="Vista Sans OT Reg" pitchFamily="-65" charset="0"/>
                          <a:ea typeface="Vista Sans OT Reg" pitchFamily="-65" charset="0"/>
                          <a:cs typeface="Vista Sans OT Reg" pitchFamily="-65" charset="0"/>
                          <a:sym typeface="Vista Sans OT Reg" pitchFamily="-65" charset="0"/>
                        </a:rPr>
                        <a:t>The Past</a:t>
                      </a:r>
                      <a:endParaRPr kumimoji="0" lang="en-US" sz="3500" b="0" i="0" u="none" strike="noStrike" cap="none" normalizeH="0" baseline="0" dirty="0" smtClean="0">
                        <a:ln>
                          <a:noFill/>
                        </a:ln>
                        <a:solidFill>
                          <a:srgbClr val="969696"/>
                        </a:solidFill>
                        <a:effectLst/>
                        <a:latin typeface="Vista Sans OT Reg" pitchFamily="-65" charset="0"/>
                        <a:ea typeface="Vista Sans OT Reg" pitchFamily="-65" charset="0"/>
                        <a:cs typeface="Vista Sans OT Reg" pitchFamily="-65" charset="0"/>
                        <a:sym typeface="Vista Sans OT Reg" pitchFamily="-65" charset="0"/>
                      </a:endParaRP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r>
              <a:tr h="1050359">
                <a:tc>
                  <a:txBody>
                    <a:bodyPr/>
                    <a:lstStyle/>
                    <a:p>
                      <a:pPr marL="25400" marR="0" lvl="0" indent="0" algn="ctr" defTabSz="914400" rtl="0" eaLnBrk="1" fontAlgn="base" latinLnBrk="0" hangingPunct="1">
                        <a:lnSpc>
                          <a:spcPct val="100000"/>
                        </a:lnSpc>
                        <a:spcBef>
                          <a:spcPct val="0"/>
                        </a:spcBef>
                        <a:spcAft>
                          <a:spcPct val="0"/>
                        </a:spcAft>
                        <a:buClrTx/>
                        <a:buSzTx/>
                        <a:buFontTx/>
                        <a:buNone/>
                        <a:tabLst/>
                      </a:pPr>
                      <a:r>
                        <a:rPr kumimoji="0" lang="en-US" sz="4900" b="0" i="0" u="none" strike="noStrike" cap="none" normalizeH="0" baseline="0" dirty="0" smtClean="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rPr>
                        <a:t>3</a:t>
                      </a:r>
                      <a:endParaRPr kumimoji="0" lang="en-US" sz="4900" b="0" i="0" u="none" strike="noStrike" cap="none" normalizeH="0" baseline="0" dirty="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endParaRP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c>
                  <a:txBody>
                    <a:bodyPr/>
                    <a:lstStyle/>
                    <a:p>
                      <a:pPr marL="25400" marR="0" lvl="0" indent="0" algn="l" defTabSz="914400" rtl="0" eaLnBrk="1" fontAlgn="base" latinLnBrk="0" hangingPunct="1">
                        <a:lnSpc>
                          <a:spcPct val="100000"/>
                        </a:lnSpc>
                        <a:spcBef>
                          <a:spcPct val="0"/>
                        </a:spcBef>
                        <a:spcAft>
                          <a:spcPct val="0"/>
                        </a:spcAft>
                        <a:buClrTx/>
                        <a:buSzTx/>
                        <a:buFontTx/>
                        <a:buNone/>
                        <a:tabLst/>
                        <a:defRPr/>
                      </a:pPr>
                      <a:r>
                        <a:rPr kumimoji="0" lang="en-US" sz="3500" b="0" i="0" u="none" strike="noStrike" kern="1200" cap="none" normalizeH="0" baseline="0" dirty="0" smtClean="0">
                          <a:ln>
                            <a:noFill/>
                          </a:ln>
                          <a:solidFill>
                            <a:srgbClr val="969696"/>
                          </a:solidFill>
                          <a:effectLst/>
                          <a:latin typeface="Vista Sans OT Reg" pitchFamily="-65" charset="0"/>
                          <a:ea typeface="Vista Sans OT Reg" pitchFamily="-65" charset="0"/>
                          <a:cs typeface="Vista Sans OT Reg" pitchFamily="-65" charset="0"/>
                          <a:sym typeface="Vista Sans OT Reg" pitchFamily="-65" charset="0"/>
                        </a:rPr>
                        <a:t>Testing for Quality</a:t>
                      </a: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r>
              <a:tr h="1050359">
                <a:tc>
                  <a:txBody>
                    <a:bodyPr/>
                    <a:lstStyle/>
                    <a:p>
                      <a:pPr marL="25400" marR="0" lvl="0" indent="0" algn="ctr" defTabSz="914400" rtl="0" eaLnBrk="1" fontAlgn="base" latinLnBrk="0" hangingPunct="1">
                        <a:lnSpc>
                          <a:spcPct val="100000"/>
                        </a:lnSpc>
                        <a:spcBef>
                          <a:spcPct val="0"/>
                        </a:spcBef>
                        <a:spcAft>
                          <a:spcPct val="0"/>
                        </a:spcAft>
                        <a:buClrTx/>
                        <a:buSzTx/>
                        <a:buFontTx/>
                        <a:buNone/>
                        <a:tabLst/>
                      </a:pPr>
                      <a:r>
                        <a:rPr kumimoji="0" lang="en-US" sz="4900" b="0" i="0" u="none" strike="noStrike" cap="none" normalizeH="0" baseline="0" dirty="0" smtClean="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rPr>
                        <a:t>4</a:t>
                      </a: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c>
                  <a:txBody>
                    <a:bodyPr/>
                    <a:lstStyle/>
                    <a:p>
                      <a:pPr marL="25400" marR="0" lvl="0" indent="0" algn="l" defTabSz="914400" rtl="0" eaLnBrk="1" fontAlgn="base" latinLnBrk="0" hangingPunct="1">
                        <a:lnSpc>
                          <a:spcPct val="100000"/>
                        </a:lnSpc>
                        <a:spcBef>
                          <a:spcPct val="0"/>
                        </a:spcBef>
                        <a:spcAft>
                          <a:spcPct val="0"/>
                        </a:spcAft>
                        <a:buClrTx/>
                        <a:buSzTx/>
                        <a:buFontTx/>
                        <a:buNone/>
                        <a:tabLst/>
                        <a:defRPr/>
                      </a:pPr>
                      <a:r>
                        <a:rPr kumimoji="0" lang="en-US" sz="3500" b="0" i="0" u="none" strike="noStrike" cap="none" normalizeH="0" baseline="0" dirty="0" smtClean="0">
                          <a:ln>
                            <a:noFill/>
                          </a:ln>
                          <a:solidFill>
                            <a:schemeClr val="bg1"/>
                          </a:solidFill>
                          <a:effectLst/>
                          <a:latin typeface="Vista Sans OT Reg" pitchFamily="-65" charset="0"/>
                          <a:ea typeface="Vista Sans OT Reg" pitchFamily="-65" charset="0"/>
                          <a:cs typeface="Vista Sans OT Reg" pitchFamily="-65" charset="0"/>
                          <a:sym typeface="Vista Sans OT Reg" pitchFamily="-65" charset="0"/>
                        </a:rPr>
                        <a:t>Testing for Productivity</a:t>
                      </a: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r>
              <a:tr h="1050359">
                <a:tc>
                  <a:txBody>
                    <a:bodyPr/>
                    <a:lstStyle/>
                    <a:p>
                      <a:pPr marL="25400" marR="0" lvl="0" indent="0" algn="ctr" defTabSz="914400" rtl="0" eaLnBrk="1" fontAlgn="base" latinLnBrk="0" hangingPunct="1">
                        <a:lnSpc>
                          <a:spcPct val="100000"/>
                        </a:lnSpc>
                        <a:spcBef>
                          <a:spcPct val="0"/>
                        </a:spcBef>
                        <a:spcAft>
                          <a:spcPct val="0"/>
                        </a:spcAft>
                        <a:buClrTx/>
                        <a:buSzTx/>
                        <a:buFontTx/>
                        <a:buNone/>
                        <a:tabLst/>
                      </a:pPr>
                      <a:r>
                        <a:rPr kumimoji="0" lang="en-US" sz="4900" b="0" i="0" u="none" strike="noStrike" cap="none" normalizeH="0" baseline="0" dirty="0" smtClean="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rPr>
                        <a:t>5</a:t>
                      </a: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c>
                  <a:txBody>
                    <a:bodyPr/>
                    <a:lstStyle/>
                    <a:p>
                      <a:pPr marL="25400" marR="0" lvl="0" indent="0" algn="l" defTabSz="914400" rtl="0" eaLnBrk="1" fontAlgn="base" latinLnBrk="0" hangingPunct="1">
                        <a:lnSpc>
                          <a:spcPct val="100000"/>
                        </a:lnSpc>
                        <a:spcBef>
                          <a:spcPct val="0"/>
                        </a:spcBef>
                        <a:spcAft>
                          <a:spcPct val="0"/>
                        </a:spcAft>
                        <a:buClrTx/>
                        <a:buSzTx/>
                        <a:buFontTx/>
                        <a:buNone/>
                        <a:tabLst/>
                        <a:defRPr/>
                      </a:pPr>
                      <a:r>
                        <a:rPr kumimoji="0" lang="en-US" sz="3500" b="0" i="0" u="none" strike="noStrike" cap="none" normalizeH="0" baseline="0" dirty="0" smtClean="0">
                          <a:ln>
                            <a:noFill/>
                          </a:ln>
                          <a:solidFill>
                            <a:srgbClr val="969696"/>
                          </a:solidFill>
                          <a:effectLst/>
                          <a:latin typeface="Vista Sans OT Reg" pitchFamily="-65" charset="0"/>
                          <a:ea typeface="Vista Sans OT Reg" pitchFamily="-65" charset="0"/>
                          <a:cs typeface="Vista Sans OT Reg" pitchFamily="-65" charset="0"/>
                          <a:sym typeface="Vista Sans OT Reg" pitchFamily="-65" charset="0"/>
                        </a:rPr>
                        <a:t>The Future</a:t>
                      </a: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r>
            </a:tbl>
          </a:graphicData>
        </a:graphic>
      </p:graphicFrame>
      <p:sp>
        <p:nvSpPr>
          <p:cNvPr id="9255" name="Rectangle 39"/>
          <p:cNvSpPr>
            <a:spLocks noGrp="1" noChangeArrowheads="1"/>
          </p:cNvSpPr>
          <p:nvPr>
            <p:ph type="title"/>
          </p:nvPr>
        </p:nvSpPr>
        <p:spPr>
          <a:xfrm>
            <a:off x="787400" y="647704"/>
            <a:ext cx="11417300" cy="660401"/>
          </a:xfrm>
          <a:ln/>
        </p:spPr>
        <p:txBody>
          <a:bodyPr lIns="0" tIns="0" rIns="0" bIns="0" anchor="t"/>
          <a:lstStyle/>
          <a:p>
            <a:r>
              <a:rPr lang="en-US" dirty="0"/>
              <a:t>Agenda</a:t>
            </a:r>
          </a:p>
        </p:txBody>
      </p:sp>
    </p:spTree>
    <p:extLst>
      <p:ext uri="{BB962C8B-B14F-4D97-AF65-F5344CB8AC3E}">
        <p14:creationId xmlns:p14="http://schemas.microsoft.com/office/powerpoint/2010/main" val="194745553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0" y="482600"/>
            <a:ext cx="11811000" cy="762000"/>
          </a:xfrm>
        </p:spPr>
        <p:txBody>
          <a:bodyPr/>
          <a:lstStyle/>
          <a:p>
            <a:r>
              <a:rPr lang="en-US" dirty="0" smtClean="0"/>
              <a:t>Productivity Testing</a:t>
            </a:r>
            <a:endParaRPr lang="en-US" dirty="0"/>
          </a:p>
        </p:txBody>
      </p:sp>
      <p:sp>
        <p:nvSpPr>
          <p:cNvPr id="3" name="TextBox 2"/>
          <p:cNvSpPr txBox="1"/>
          <p:nvPr/>
        </p:nvSpPr>
        <p:spPr>
          <a:xfrm>
            <a:off x="863600" y="1640563"/>
            <a:ext cx="10439400" cy="6249916"/>
          </a:xfrm>
          <a:prstGeom prst="rect">
            <a:avLst/>
          </a:prstGeom>
          <a:noFill/>
        </p:spPr>
        <p:txBody>
          <a:bodyPr wrap="square" rtlCol="0">
            <a:spAutoFit/>
          </a:bodyPr>
          <a:lstStyle/>
          <a:p>
            <a:r>
              <a:rPr lang="en-US" sz="3200" dirty="0">
                <a:solidFill>
                  <a:schemeClr val="tx1">
                    <a:lumMod val="85000"/>
                  </a:schemeClr>
                </a:solidFill>
              </a:rPr>
              <a:t>My Definition: Productivity testing is all testing that is focused on faster development. Its main purpose is preventing developers from checking in bad code, and allowing for changes to the code with certain "peace of mind".</a:t>
            </a:r>
          </a:p>
          <a:p>
            <a:endParaRPr lang="en-US" sz="1400" dirty="0">
              <a:solidFill>
                <a:schemeClr val="tx1">
                  <a:lumMod val="85000"/>
                </a:schemeClr>
              </a:solidFill>
            </a:endParaRPr>
          </a:p>
          <a:p>
            <a:r>
              <a:rPr lang="en-US" sz="3200" dirty="0">
                <a:solidFill>
                  <a:schemeClr val="tx1">
                    <a:lumMod val="85000"/>
                  </a:schemeClr>
                </a:solidFill>
              </a:rPr>
              <a:t>Typical examples: Unit tests, micro-benchmarks, "sanity" tests, etc. </a:t>
            </a:r>
          </a:p>
          <a:p>
            <a:endParaRPr lang="en-US" sz="1400" dirty="0">
              <a:solidFill>
                <a:schemeClr val="tx1">
                  <a:lumMod val="85000"/>
                </a:schemeClr>
              </a:solidFill>
            </a:endParaRPr>
          </a:p>
          <a:p>
            <a:r>
              <a:rPr lang="en-US" sz="3200" dirty="0">
                <a:solidFill>
                  <a:schemeClr val="tx1">
                    <a:lumMod val="85000"/>
                  </a:schemeClr>
                </a:solidFill>
              </a:rPr>
              <a:t>Typical characteristics: small, fast, cheap to write and maintain, analysis-free (when they fail, it is clear where and why), perfect for automation, fantastic for gaming the system, managers love them (code coverage, metrics), "technical" (are we using mocks, fakes, doubles, or something else?)</a:t>
            </a:r>
            <a:endParaRPr lang="en-US" sz="3200" dirty="0" smtClean="0">
              <a:solidFill>
                <a:schemeClr val="tx1">
                  <a:lumMod val="85000"/>
                </a:schemeClr>
              </a:solidFill>
            </a:endParaRPr>
          </a:p>
        </p:txBody>
      </p:sp>
    </p:spTree>
    <p:extLst>
      <p:ext uri="{BB962C8B-B14F-4D97-AF65-F5344CB8AC3E}">
        <p14:creationId xmlns:p14="http://schemas.microsoft.com/office/powerpoint/2010/main" val="3397545450"/>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0" y="482600"/>
            <a:ext cx="11811000" cy="762000"/>
          </a:xfrm>
        </p:spPr>
        <p:txBody>
          <a:bodyPr/>
          <a:lstStyle/>
          <a:p>
            <a:r>
              <a:rPr lang="en-US" dirty="0" smtClean="0"/>
              <a:t>Productivity Testing, cont.</a:t>
            </a:r>
            <a:endParaRPr lang="en-US" dirty="0"/>
          </a:p>
        </p:txBody>
      </p:sp>
      <p:sp>
        <p:nvSpPr>
          <p:cNvPr id="3" name="TextBox 2"/>
          <p:cNvSpPr txBox="1"/>
          <p:nvPr/>
        </p:nvSpPr>
        <p:spPr>
          <a:xfrm>
            <a:off x="863600" y="1640563"/>
            <a:ext cx="10439400" cy="5862118"/>
          </a:xfrm>
          <a:prstGeom prst="rect">
            <a:avLst/>
          </a:prstGeom>
          <a:noFill/>
        </p:spPr>
        <p:txBody>
          <a:bodyPr wrap="square" rtlCol="0">
            <a:spAutoFit/>
          </a:bodyPr>
          <a:lstStyle/>
          <a:p>
            <a:r>
              <a:rPr lang="en-US" sz="3200" dirty="0">
                <a:solidFill>
                  <a:schemeClr val="tx1">
                    <a:lumMod val="85000"/>
                  </a:schemeClr>
                </a:solidFill>
              </a:rPr>
              <a:t>Extremely Popular:</a:t>
            </a:r>
          </a:p>
          <a:p>
            <a:pPr marL="457200" indent="-457200">
              <a:buFont typeface="Arial"/>
              <a:buChar char="•"/>
            </a:pPr>
            <a:r>
              <a:rPr lang="en-US" sz="3200" dirty="0">
                <a:solidFill>
                  <a:schemeClr val="tx1">
                    <a:lumMod val="85000"/>
                  </a:schemeClr>
                </a:solidFill>
              </a:rPr>
              <a:t>search for testing framework: ~5 million results (March 2010)</a:t>
            </a:r>
          </a:p>
          <a:p>
            <a:pPr marL="457200" indent="-457200">
              <a:buFont typeface="Arial"/>
              <a:buChar char="•"/>
            </a:pPr>
            <a:r>
              <a:rPr lang="en-US" sz="3200" dirty="0">
                <a:solidFill>
                  <a:schemeClr val="tx1">
                    <a:lumMod val="85000"/>
                  </a:schemeClr>
                </a:solidFill>
              </a:rPr>
              <a:t>offers: for Java, for C, for C++ in search box</a:t>
            </a:r>
          </a:p>
          <a:p>
            <a:pPr marL="457200" indent="-457200">
              <a:buFont typeface="Arial"/>
              <a:buChar char="•"/>
            </a:pPr>
            <a:r>
              <a:rPr lang="en-US" sz="3200" dirty="0">
                <a:solidFill>
                  <a:schemeClr val="tx1">
                    <a:lumMod val="85000"/>
                  </a:schemeClr>
                </a:solidFill>
              </a:rPr>
              <a:t>language based</a:t>
            </a:r>
          </a:p>
          <a:p>
            <a:pPr marL="457200" indent="-457200">
              <a:buFont typeface="Arial"/>
              <a:buChar char="•"/>
            </a:pPr>
            <a:r>
              <a:rPr lang="en-US" sz="3200" dirty="0">
                <a:solidFill>
                  <a:schemeClr val="tx1">
                    <a:lumMod val="85000"/>
                  </a:schemeClr>
                </a:solidFill>
              </a:rPr>
              <a:t>automated testing conference: ~2 million results</a:t>
            </a:r>
          </a:p>
          <a:p>
            <a:r>
              <a:rPr lang="en-US" sz="3200" dirty="0">
                <a:solidFill>
                  <a:schemeClr val="tx1">
                    <a:lumMod val="85000"/>
                  </a:schemeClr>
                </a:solidFill>
              </a:rPr>
              <a:t> </a:t>
            </a:r>
          </a:p>
          <a:p>
            <a:r>
              <a:rPr lang="en-US" sz="3200" dirty="0">
                <a:solidFill>
                  <a:schemeClr val="tx1">
                    <a:lumMod val="85000"/>
                  </a:schemeClr>
                </a:solidFill>
              </a:rPr>
              <a:t>Advantages:</a:t>
            </a:r>
          </a:p>
          <a:p>
            <a:pPr marL="457200" indent="-457200">
              <a:buFont typeface="Arial"/>
              <a:buChar char="•"/>
            </a:pPr>
            <a:r>
              <a:rPr lang="en-US" sz="3200" dirty="0">
                <a:solidFill>
                  <a:schemeClr val="tx1">
                    <a:lumMod val="85000"/>
                  </a:schemeClr>
                </a:solidFill>
              </a:rPr>
              <a:t>quick to write</a:t>
            </a:r>
          </a:p>
          <a:p>
            <a:pPr marL="457200" indent="-457200">
              <a:buFont typeface="Arial"/>
              <a:buChar char="•"/>
            </a:pPr>
            <a:r>
              <a:rPr lang="en-US" sz="3200" dirty="0">
                <a:solidFill>
                  <a:schemeClr val="tx1">
                    <a:lumMod val="85000"/>
                  </a:schemeClr>
                </a:solidFill>
              </a:rPr>
              <a:t>easy to maintain</a:t>
            </a:r>
          </a:p>
          <a:p>
            <a:pPr marL="457200" indent="-457200">
              <a:buFont typeface="Arial"/>
              <a:buChar char="•"/>
            </a:pPr>
            <a:r>
              <a:rPr lang="en-US" sz="3200" dirty="0">
                <a:solidFill>
                  <a:schemeClr val="tx1">
                    <a:lumMod val="85000"/>
                  </a:schemeClr>
                </a:solidFill>
              </a:rPr>
              <a:t>fantastic for generating metrics</a:t>
            </a:r>
          </a:p>
          <a:p>
            <a:r>
              <a:rPr lang="en-US" sz="3200" dirty="0">
                <a:solidFill>
                  <a:schemeClr val="tx1">
                    <a:lumMod val="85000"/>
                  </a:schemeClr>
                </a:solidFill>
              </a:rPr>
              <a:t> </a:t>
            </a:r>
          </a:p>
          <a:p>
            <a:r>
              <a:rPr lang="en-US" sz="3200" dirty="0">
                <a:solidFill>
                  <a:schemeClr val="tx1">
                    <a:lumMod val="85000"/>
                  </a:schemeClr>
                </a:solidFill>
              </a:rPr>
              <a:t>But, what do they really do? </a:t>
            </a:r>
            <a:endParaRPr lang="en-US" sz="3200" dirty="0" smtClean="0">
              <a:solidFill>
                <a:schemeClr val="tx1">
                  <a:lumMod val="85000"/>
                </a:schemeClr>
              </a:solidFill>
            </a:endParaRPr>
          </a:p>
        </p:txBody>
      </p:sp>
    </p:spTree>
    <p:extLst>
      <p:ext uri="{BB962C8B-B14F-4D97-AF65-F5344CB8AC3E}">
        <p14:creationId xmlns:p14="http://schemas.microsoft.com/office/powerpoint/2010/main" val="256289793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0" y="482600"/>
            <a:ext cx="11811000" cy="762000"/>
          </a:xfrm>
        </p:spPr>
        <p:txBody>
          <a:bodyPr/>
          <a:lstStyle/>
          <a:p>
            <a:r>
              <a:rPr lang="en-US" dirty="0" smtClean="0"/>
              <a:t>Testing By Developers Exposed</a:t>
            </a:r>
            <a:endParaRPr lang="en-US" dirty="0"/>
          </a:p>
        </p:txBody>
      </p:sp>
      <p:sp>
        <p:nvSpPr>
          <p:cNvPr id="3" name="TextBox 2"/>
          <p:cNvSpPr txBox="1"/>
          <p:nvPr/>
        </p:nvSpPr>
        <p:spPr>
          <a:xfrm>
            <a:off x="863600" y="1640563"/>
            <a:ext cx="10439400" cy="4975721"/>
          </a:xfrm>
          <a:prstGeom prst="rect">
            <a:avLst/>
          </a:prstGeom>
          <a:noFill/>
        </p:spPr>
        <p:txBody>
          <a:bodyPr wrap="square" rtlCol="0">
            <a:spAutoFit/>
          </a:bodyPr>
          <a:lstStyle/>
          <a:p>
            <a:r>
              <a:rPr lang="en-US" sz="3200" dirty="0">
                <a:solidFill>
                  <a:schemeClr val="tx1">
                    <a:lumMod val="85000"/>
                  </a:schemeClr>
                </a:solidFill>
                <a:hlinkClick r:id="rId2"/>
              </a:rPr>
              <a:t>http://www.exampler.com/ease-and-</a:t>
            </a:r>
            <a:r>
              <a:rPr lang="en-US" sz="3200" dirty="0" smtClean="0">
                <a:solidFill>
                  <a:schemeClr val="tx1">
                    <a:lumMod val="85000"/>
                  </a:schemeClr>
                </a:solidFill>
                <a:hlinkClick r:id="rId2"/>
              </a:rPr>
              <a:t>joy.html</a:t>
            </a:r>
            <a:endParaRPr lang="en-US" sz="3200" dirty="0" smtClean="0">
              <a:solidFill>
                <a:schemeClr val="tx1">
                  <a:lumMod val="85000"/>
                </a:schemeClr>
              </a:solidFill>
            </a:endParaRPr>
          </a:p>
          <a:p>
            <a:endParaRPr lang="en-US" sz="3200" dirty="0">
              <a:solidFill>
                <a:schemeClr val="tx1">
                  <a:lumMod val="85000"/>
                </a:schemeClr>
              </a:solidFill>
            </a:endParaRPr>
          </a:p>
          <a:p>
            <a:r>
              <a:rPr lang="en-US" sz="3200" dirty="0">
                <a:solidFill>
                  <a:schemeClr val="tx1">
                    <a:lumMod val="85000"/>
                  </a:schemeClr>
                </a:solidFill>
              </a:rPr>
              <a:t>Quote: "The lore of testing is full of people who spent weeks improving test automation libraries without ever, you know, quite getting around to automating any tests. The trick is to make improvements in small steps while simultaneously continuing to frequently deliver the business value that makes the project worth funding. There's a real skill to moving gradually and continuously and simultaneously toward several larger goals."</a:t>
            </a:r>
          </a:p>
          <a:p>
            <a:endParaRPr lang="en-US" sz="3200" dirty="0" smtClean="0">
              <a:solidFill>
                <a:schemeClr val="tx1">
                  <a:lumMod val="85000"/>
                </a:schemeClr>
              </a:solidFill>
            </a:endParaRPr>
          </a:p>
        </p:txBody>
      </p:sp>
    </p:spTree>
    <p:extLst>
      <p:ext uri="{BB962C8B-B14F-4D97-AF65-F5344CB8AC3E}">
        <p14:creationId xmlns:p14="http://schemas.microsoft.com/office/powerpoint/2010/main" val="256289793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0" y="482600"/>
            <a:ext cx="11811000" cy="762000"/>
          </a:xfrm>
        </p:spPr>
        <p:txBody>
          <a:bodyPr/>
          <a:lstStyle/>
          <a:p>
            <a:r>
              <a:rPr lang="en-US" dirty="0" smtClean="0"/>
              <a:t>It is Usually Done Badly</a:t>
            </a:r>
            <a:endParaRPr lang="en-US" dirty="0"/>
          </a:p>
        </p:txBody>
      </p:sp>
      <p:sp>
        <p:nvSpPr>
          <p:cNvPr id="3" name="TextBox 2"/>
          <p:cNvSpPr txBox="1"/>
          <p:nvPr/>
        </p:nvSpPr>
        <p:spPr>
          <a:xfrm>
            <a:off x="863600" y="1640563"/>
            <a:ext cx="10439400" cy="5418919"/>
          </a:xfrm>
          <a:prstGeom prst="rect">
            <a:avLst/>
          </a:prstGeom>
          <a:noFill/>
        </p:spPr>
        <p:txBody>
          <a:bodyPr wrap="square" rtlCol="0">
            <a:spAutoFit/>
          </a:bodyPr>
          <a:lstStyle/>
          <a:p>
            <a:r>
              <a:rPr lang="en-US" sz="3200" dirty="0" smtClean="0">
                <a:solidFill>
                  <a:schemeClr val="tx1">
                    <a:lumMod val="85000"/>
                  </a:schemeClr>
                </a:solidFill>
              </a:rPr>
              <a:t>Check any talks/papers/references. People talk about:</a:t>
            </a:r>
          </a:p>
          <a:p>
            <a:pPr marL="914241" lvl="1" indent="-457200">
              <a:buFont typeface="Arial"/>
              <a:buChar char="•"/>
            </a:pPr>
            <a:r>
              <a:rPr lang="en-US" sz="3200" dirty="0" smtClean="0">
                <a:solidFill>
                  <a:schemeClr val="tx1">
                    <a:lumMod val="85000"/>
                  </a:schemeClr>
                </a:solidFill>
              </a:rPr>
              <a:t>Number of tests (Relevance?)</a:t>
            </a:r>
          </a:p>
          <a:p>
            <a:pPr marL="914241" lvl="1" indent="-457200">
              <a:buFont typeface="Arial"/>
              <a:buChar char="•"/>
            </a:pPr>
            <a:r>
              <a:rPr lang="en-US" sz="3200" dirty="0" smtClean="0">
                <a:solidFill>
                  <a:schemeClr val="tx1">
                    <a:lumMod val="85000"/>
                  </a:schemeClr>
                </a:solidFill>
              </a:rPr>
              <a:t>Coverage </a:t>
            </a:r>
          </a:p>
          <a:p>
            <a:pPr marL="914241" lvl="1" indent="-457200">
              <a:buFont typeface="Arial"/>
              <a:buChar char="•"/>
            </a:pPr>
            <a:r>
              <a:rPr lang="en-US" sz="3200" dirty="0" smtClean="0">
                <a:solidFill>
                  <a:schemeClr val="tx1">
                    <a:lumMod val="85000"/>
                  </a:schemeClr>
                </a:solidFill>
              </a:rPr>
              <a:t>Execution time (Fast = Good)</a:t>
            </a:r>
          </a:p>
          <a:p>
            <a:pPr marL="914241" lvl="1" indent="-457200">
              <a:buFont typeface="Arial"/>
              <a:buChar char="•"/>
            </a:pPr>
            <a:r>
              <a:rPr lang="en-US" sz="3200" dirty="0" smtClean="0">
                <a:solidFill>
                  <a:schemeClr val="tx1">
                    <a:lumMod val="85000"/>
                  </a:schemeClr>
                </a:solidFill>
              </a:rPr>
              <a:t>Automated generation of tests/data</a:t>
            </a:r>
          </a:p>
          <a:p>
            <a:pPr marL="914241" lvl="1" indent="-457200">
              <a:buFont typeface="Arial"/>
              <a:buChar char="•"/>
            </a:pPr>
            <a:r>
              <a:rPr lang="en-US" sz="3200" dirty="0" smtClean="0">
                <a:solidFill>
                  <a:schemeClr val="tx1">
                    <a:lumMod val="85000"/>
                  </a:schemeClr>
                </a:solidFill>
              </a:rPr>
              <a:t>Testing tools/harnesses/frameworks etc.</a:t>
            </a:r>
          </a:p>
          <a:p>
            <a:pPr lvl="1"/>
            <a:endParaRPr lang="en-US" sz="3200" dirty="0">
              <a:solidFill>
                <a:schemeClr val="tx1">
                  <a:lumMod val="85000"/>
                </a:schemeClr>
              </a:solidFill>
            </a:endParaRPr>
          </a:p>
          <a:p>
            <a:r>
              <a:rPr lang="en-US" sz="3200" dirty="0" smtClean="0">
                <a:solidFill>
                  <a:schemeClr val="tx1">
                    <a:lumMod val="85000"/>
                  </a:schemeClr>
                </a:solidFill>
              </a:rPr>
              <a:t>Interestingly, I cannot find any meaningful information on:</a:t>
            </a:r>
            <a:endParaRPr lang="en-US" sz="3200" dirty="0">
              <a:solidFill>
                <a:schemeClr val="tx1">
                  <a:lumMod val="85000"/>
                </a:schemeClr>
              </a:solidFill>
            </a:endParaRPr>
          </a:p>
          <a:p>
            <a:pPr marL="914241" lvl="1" indent="-457200">
              <a:buFont typeface="Arial"/>
              <a:buChar char="•"/>
            </a:pPr>
            <a:r>
              <a:rPr lang="en-US" sz="3200" dirty="0" smtClean="0">
                <a:solidFill>
                  <a:schemeClr val="tx1">
                    <a:lumMod val="85000"/>
                  </a:schemeClr>
                </a:solidFill>
              </a:rPr>
              <a:t>What do your tests do?</a:t>
            </a:r>
          </a:p>
          <a:p>
            <a:pPr marL="914241" lvl="1" indent="-457200">
              <a:buFont typeface="Arial"/>
              <a:buChar char="•"/>
            </a:pPr>
            <a:r>
              <a:rPr lang="en-US" sz="3200" dirty="0" smtClean="0">
                <a:solidFill>
                  <a:schemeClr val="tx1">
                    <a:lumMod val="85000"/>
                  </a:schemeClr>
                </a:solidFill>
              </a:rPr>
              <a:t>Who analyzes them?</a:t>
            </a:r>
          </a:p>
          <a:p>
            <a:pPr marL="914241" lvl="1" indent="-457200">
              <a:buFont typeface="Arial"/>
              <a:buChar char="•"/>
            </a:pPr>
            <a:r>
              <a:rPr lang="en-US" sz="3200" dirty="0" smtClean="0">
                <a:solidFill>
                  <a:schemeClr val="tx1">
                    <a:lumMod val="85000"/>
                  </a:schemeClr>
                </a:solidFill>
              </a:rPr>
              <a:t>Do they save or waste money?</a:t>
            </a:r>
            <a:endParaRPr lang="en-US" sz="3200" dirty="0">
              <a:solidFill>
                <a:schemeClr val="tx1">
                  <a:lumMod val="85000"/>
                </a:schemeClr>
              </a:solidFill>
            </a:endParaRPr>
          </a:p>
        </p:txBody>
      </p:sp>
    </p:spTree>
    <p:extLst>
      <p:ext uri="{BB962C8B-B14F-4D97-AF65-F5344CB8AC3E}">
        <p14:creationId xmlns:p14="http://schemas.microsoft.com/office/powerpoint/2010/main" val="150535923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7" name="Group 1"/>
          <p:cNvGraphicFramePr>
            <a:graphicFrameLocks noGrp="1"/>
          </p:cNvGraphicFramePr>
          <p:nvPr>
            <p:extLst>
              <p:ext uri="{D42A27DB-BD31-4B8C-83A1-F6EECF244321}">
                <p14:modId xmlns:p14="http://schemas.microsoft.com/office/powerpoint/2010/main" val="1025353251"/>
              </p:ext>
            </p:extLst>
          </p:nvPr>
        </p:nvGraphicFramePr>
        <p:xfrm>
          <a:off x="482600" y="1778000"/>
          <a:ext cx="12115800" cy="5061157"/>
        </p:xfrm>
        <a:graphic>
          <a:graphicData uri="http://schemas.openxmlformats.org/drawingml/2006/table">
            <a:tbl>
              <a:tblPr/>
              <a:tblGrid>
                <a:gridCol w="1159520"/>
                <a:gridCol w="10956280"/>
              </a:tblGrid>
              <a:tr h="843967">
                <a:tc>
                  <a:txBody>
                    <a:bodyPr/>
                    <a:lstStyle/>
                    <a:p>
                      <a:pPr marL="25400" marR="0" lvl="0" indent="0" algn="ctr" defTabSz="914400" rtl="0" eaLnBrk="1" fontAlgn="base" latinLnBrk="0" hangingPunct="1">
                        <a:lnSpc>
                          <a:spcPct val="100000"/>
                        </a:lnSpc>
                        <a:spcBef>
                          <a:spcPct val="0"/>
                        </a:spcBef>
                        <a:spcAft>
                          <a:spcPct val="0"/>
                        </a:spcAft>
                        <a:buClrTx/>
                        <a:buSzTx/>
                        <a:buFontTx/>
                        <a:buNone/>
                        <a:tabLst/>
                      </a:pPr>
                      <a:r>
                        <a:rPr kumimoji="0" lang="en-US" sz="4900" b="0" i="0" u="none" strike="noStrike" cap="none" normalizeH="0" baseline="0" dirty="0" smtClean="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rPr>
                        <a:t>1</a:t>
                      </a:r>
                      <a:endParaRPr kumimoji="0" lang="en-US" sz="4900" b="0" i="0" u="none" strike="noStrike" cap="none" normalizeH="0" baseline="0" dirty="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endParaRP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c>
                  <a:txBody>
                    <a:bodyPr/>
                    <a:lstStyle/>
                    <a:p>
                      <a:pPr marL="25400" marR="0" lvl="0" indent="0" algn="l" defTabSz="914400" rtl="0" eaLnBrk="1" fontAlgn="base" latinLnBrk="0" hangingPunct="1">
                        <a:lnSpc>
                          <a:spcPct val="100000"/>
                        </a:lnSpc>
                        <a:spcBef>
                          <a:spcPct val="0"/>
                        </a:spcBef>
                        <a:spcAft>
                          <a:spcPct val="0"/>
                        </a:spcAft>
                        <a:buClrTx/>
                        <a:buSzTx/>
                        <a:buFontTx/>
                        <a:buNone/>
                        <a:tabLst/>
                        <a:defRPr/>
                      </a:pPr>
                      <a:r>
                        <a:rPr kumimoji="0" lang="en-US" sz="3500" b="0" i="0" u="none" strike="noStrike" cap="none" normalizeH="0" baseline="0" dirty="0" smtClean="0">
                          <a:ln>
                            <a:noFill/>
                          </a:ln>
                          <a:solidFill>
                            <a:srgbClr val="000000"/>
                          </a:solidFill>
                          <a:effectLst/>
                          <a:latin typeface="Vista Sans OT Reg" pitchFamily="-65" charset="0"/>
                          <a:ea typeface="Vista Sans OT Reg" pitchFamily="-65" charset="0"/>
                          <a:cs typeface="Vista Sans OT Reg" pitchFamily="-65" charset="0"/>
                          <a:sym typeface="Vista Sans OT Reg" pitchFamily="-65" charset="0"/>
                        </a:rPr>
                        <a:t>Introduction</a:t>
                      </a: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r>
              <a:tr h="1036320">
                <a:tc>
                  <a:txBody>
                    <a:bodyPr/>
                    <a:lstStyle/>
                    <a:p>
                      <a:pPr marL="25400" marR="0" lvl="0" indent="0" algn="ctr" defTabSz="914400" rtl="0" eaLnBrk="1" fontAlgn="base" latinLnBrk="0" hangingPunct="1">
                        <a:lnSpc>
                          <a:spcPct val="100000"/>
                        </a:lnSpc>
                        <a:spcBef>
                          <a:spcPct val="0"/>
                        </a:spcBef>
                        <a:spcAft>
                          <a:spcPct val="0"/>
                        </a:spcAft>
                        <a:buClrTx/>
                        <a:buSzTx/>
                        <a:buFontTx/>
                        <a:buNone/>
                        <a:tabLst/>
                      </a:pPr>
                      <a:r>
                        <a:rPr kumimoji="0" lang="en-US" sz="4900" b="0" i="0" u="none" strike="noStrike" cap="none" normalizeH="0" baseline="0" dirty="0" smtClean="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rPr>
                        <a:t>2</a:t>
                      </a:r>
                      <a:endParaRPr kumimoji="0" lang="en-US" sz="4900" b="0" i="0" u="none" strike="noStrike" cap="none" normalizeH="0" baseline="0" dirty="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endParaRP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c>
                  <a:txBody>
                    <a:bodyPr/>
                    <a:lstStyle/>
                    <a:p>
                      <a:pPr marL="25400" marR="0" lvl="0" indent="0" algn="l" defTabSz="914400" rtl="0" eaLnBrk="1" fontAlgn="base" latinLnBrk="0" hangingPunct="1">
                        <a:lnSpc>
                          <a:spcPct val="100000"/>
                        </a:lnSpc>
                        <a:spcBef>
                          <a:spcPct val="0"/>
                        </a:spcBef>
                        <a:spcAft>
                          <a:spcPct val="0"/>
                        </a:spcAft>
                        <a:buClrTx/>
                        <a:buSzTx/>
                        <a:buFontTx/>
                        <a:buNone/>
                        <a:tabLst/>
                        <a:defRPr/>
                      </a:pPr>
                      <a:r>
                        <a:rPr kumimoji="0" lang="en-US" sz="3500" b="0" i="0" u="none" strike="noStrike" kern="1200" cap="none" normalizeH="0" baseline="0" dirty="0" smtClean="0">
                          <a:ln>
                            <a:noFill/>
                          </a:ln>
                          <a:solidFill>
                            <a:srgbClr val="969696"/>
                          </a:solidFill>
                          <a:effectLst/>
                          <a:latin typeface="Vista Sans OT Reg" pitchFamily="-65" charset="0"/>
                          <a:ea typeface="Vista Sans OT Reg" pitchFamily="-65" charset="0"/>
                          <a:cs typeface="Vista Sans OT Reg" pitchFamily="-65" charset="0"/>
                          <a:sym typeface="Vista Sans OT Reg" pitchFamily="-65" charset="0"/>
                        </a:rPr>
                        <a:t>The Past</a:t>
                      </a: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r>
              <a:tr h="1050359">
                <a:tc>
                  <a:txBody>
                    <a:bodyPr/>
                    <a:lstStyle/>
                    <a:p>
                      <a:pPr marL="25400" marR="0" lvl="0" indent="0" algn="ctr" defTabSz="914400" rtl="0" eaLnBrk="1" fontAlgn="base" latinLnBrk="0" hangingPunct="1">
                        <a:lnSpc>
                          <a:spcPct val="100000"/>
                        </a:lnSpc>
                        <a:spcBef>
                          <a:spcPct val="0"/>
                        </a:spcBef>
                        <a:spcAft>
                          <a:spcPct val="0"/>
                        </a:spcAft>
                        <a:buClrTx/>
                        <a:buSzTx/>
                        <a:buFontTx/>
                        <a:buNone/>
                        <a:tabLst/>
                      </a:pPr>
                      <a:r>
                        <a:rPr kumimoji="0" lang="en-US" sz="4900" b="0" i="0" u="none" strike="noStrike" cap="none" normalizeH="0" baseline="0" dirty="0" smtClean="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rPr>
                        <a:t>3</a:t>
                      </a:r>
                      <a:endParaRPr kumimoji="0" lang="en-US" sz="4900" b="0" i="0" u="none" strike="noStrike" cap="none" normalizeH="0" baseline="0" dirty="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endParaRP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c>
                  <a:txBody>
                    <a:bodyPr/>
                    <a:lstStyle/>
                    <a:p>
                      <a:pPr marL="25400" marR="0" lvl="0" indent="0" algn="l" defTabSz="914400" rtl="0" eaLnBrk="1" fontAlgn="base" latinLnBrk="0" hangingPunct="1">
                        <a:lnSpc>
                          <a:spcPct val="100000"/>
                        </a:lnSpc>
                        <a:spcBef>
                          <a:spcPct val="0"/>
                        </a:spcBef>
                        <a:spcAft>
                          <a:spcPct val="0"/>
                        </a:spcAft>
                        <a:buClrTx/>
                        <a:buSzTx/>
                        <a:buFontTx/>
                        <a:buNone/>
                        <a:tabLst/>
                        <a:defRPr/>
                      </a:pPr>
                      <a:r>
                        <a:rPr kumimoji="0" lang="en-US" sz="3500" b="0" i="0" u="none" strike="noStrike" kern="1200" cap="none" normalizeH="0" baseline="0" dirty="0" smtClean="0">
                          <a:ln>
                            <a:noFill/>
                          </a:ln>
                          <a:solidFill>
                            <a:srgbClr val="969696"/>
                          </a:solidFill>
                          <a:effectLst/>
                          <a:latin typeface="Vista Sans OT Reg" pitchFamily="-65" charset="0"/>
                          <a:ea typeface="Vista Sans OT Reg" pitchFamily="-65" charset="0"/>
                          <a:cs typeface="Vista Sans OT Reg" pitchFamily="-65" charset="0"/>
                          <a:sym typeface="Vista Sans OT Reg" pitchFamily="-65" charset="0"/>
                        </a:rPr>
                        <a:t>Testing for Quality</a:t>
                      </a: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r>
              <a:tr h="1050359">
                <a:tc>
                  <a:txBody>
                    <a:bodyPr/>
                    <a:lstStyle/>
                    <a:p>
                      <a:pPr marL="25400" marR="0" lvl="0" indent="0" algn="ctr" defTabSz="914400" rtl="0" eaLnBrk="1" fontAlgn="base" latinLnBrk="0" hangingPunct="1">
                        <a:lnSpc>
                          <a:spcPct val="100000"/>
                        </a:lnSpc>
                        <a:spcBef>
                          <a:spcPct val="0"/>
                        </a:spcBef>
                        <a:spcAft>
                          <a:spcPct val="0"/>
                        </a:spcAft>
                        <a:buClrTx/>
                        <a:buSzTx/>
                        <a:buFontTx/>
                        <a:buNone/>
                        <a:tabLst/>
                      </a:pPr>
                      <a:r>
                        <a:rPr kumimoji="0" lang="en-US" sz="4900" b="0" i="0" u="none" strike="noStrike" cap="none" normalizeH="0" baseline="0" dirty="0" smtClean="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rPr>
                        <a:t>4</a:t>
                      </a: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c>
                  <a:txBody>
                    <a:bodyPr/>
                    <a:lstStyle/>
                    <a:p>
                      <a:pPr marL="25400" marR="0" lvl="0" indent="0" algn="l" defTabSz="914400" rtl="0" eaLnBrk="1" fontAlgn="base" latinLnBrk="0" hangingPunct="1">
                        <a:lnSpc>
                          <a:spcPct val="100000"/>
                        </a:lnSpc>
                        <a:spcBef>
                          <a:spcPct val="0"/>
                        </a:spcBef>
                        <a:spcAft>
                          <a:spcPct val="0"/>
                        </a:spcAft>
                        <a:buClrTx/>
                        <a:buSzTx/>
                        <a:buFontTx/>
                        <a:buNone/>
                        <a:tabLst/>
                        <a:defRPr/>
                      </a:pPr>
                      <a:r>
                        <a:rPr kumimoji="0" lang="en-US" sz="3500" b="0" i="0" u="none" strike="noStrike" cap="none" normalizeH="0" baseline="0" dirty="0" smtClean="0">
                          <a:ln>
                            <a:noFill/>
                          </a:ln>
                          <a:solidFill>
                            <a:srgbClr val="969696"/>
                          </a:solidFill>
                          <a:effectLst/>
                          <a:latin typeface="Vista Sans OT Reg" pitchFamily="-65" charset="0"/>
                          <a:ea typeface="Vista Sans OT Reg" pitchFamily="-65" charset="0"/>
                          <a:cs typeface="Vista Sans OT Reg" pitchFamily="-65" charset="0"/>
                          <a:sym typeface="Vista Sans OT Reg" pitchFamily="-65" charset="0"/>
                        </a:rPr>
                        <a:t>Testing for Productivity</a:t>
                      </a: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r>
              <a:tr h="1050359">
                <a:tc>
                  <a:txBody>
                    <a:bodyPr/>
                    <a:lstStyle/>
                    <a:p>
                      <a:pPr marL="25400" marR="0" lvl="0" indent="0" algn="ctr" defTabSz="914400" rtl="0" eaLnBrk="1" fontAlgn="base" latinLnBrk="0" hangingPunct="1">
                        <a:lnSpc>
                          <a:spcPct val="100000"/>
                        </a:lnSpc>
                        <a:spcBef>
                          <a:spcPct val="0"/>
                        </a:spcBef>
                        <a:spcAft>
                          <a:spcPct val="0"/>
                        </a:spcAft>
                        <a:buClrTx/>
                        <a:buSzTx/>
                        <a:buFontTx/>
                        <a:buNone/>
                        <a:tabLst/>
                      </a:pPr>
                      <a:r>
                        <a:rPr kumimoji="0" lang="en-US" sz="4900" b="0" i="0" u="none" strike="noStrike" cap="none" normalizeH="0" baseline="0" dirty="0" smtClean="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rPr>
                        <a:t>5</a:t>
                      </a: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c>
                  <a:txBody>
                    <a:bodyPr/>
                    <a:lstStyle/>
                    <a:p>
                      <a:pPr marL="25400" marR="0" lvl="0" indent="0" algn="l" defTabSz="914400" rtl="0" eaLnBrk="1" fontAlgn="base" latinLnBrk="0" hangingPunct="1">
                        <a:lnSpc>
                          <a:spcPct val="100000"/>
                        </a:lnSpc>
                        <a:spcBef>
                          <a:spcPct val="0"/>
                        </a:spcBef>
                        <a:spcAft>
                          <a:spcPct val="0"/>
                        </a:spcAft>
                        <a:buClrTx/>
                        <a:buSzTx/>
                        <a:buFontTx/>
                        <a:buNone/>
                        <a:tabLst/>
                        <a:defRPr/>
                      </a:pPr>
                      <a:r>
                        <a:rPr kumimoji="0" lang="en-US" sz="3500" b="0" i="0" u="none" strike="noStrike" cap="none" normalizeH="0" baseline="0" dirty="0" smtClean="0">
                          <a:ln>
                            <a:noFill/>
                          </a:ln>
                          <a:solidFill>
                            <a:srgbClr val="969696"/>
                          </a:solidFill>
                          <a:effectLst/>
                          <a:latin typeface="Vista Sans OT Reg" pitchFamily="-65" charset="0"/>
                          <a:ea typeface="Vista Sans OT Reg" pitchFamily="-65" charset="0"/>
                          <a:cs typeface="Vista Sans OT Reg" pitchFamily="-65" charset="0"/>
                          <a:sym typeface="Vista Sans OT Reg" pitchFamily="-65" charset="0"/>
                        </a:rPr>
                        <a:t>The Future</a:t>
                      </a: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r>
            </a:tbl>
          </a:graphicData>
        </a:graphic>
      </p:graphicFrame>
      <p:sp>
        <p:nvSpPr>
          <p:cNvPr id="9255" name="Rectangle 39"/>
          <p:cNvSpPr>
            <a:spLocks noGrp="1" noChangeArrowheads="1"/>
          </p:cNvSpPr>
          <p:nvPr>
            <p:ph type="title"/>
          </p:nvPr>
        </p:nvSpPr>
        <p:spPr>
          <a:xfrm>
            <a:off x="787400" y="647704"/>
            <a:ext cx="11417300" cy="660401"/>
          </a:xfrm>
          <a:ln/>
        </p:spPr>
        <p:txBody>
          <a:bodyPr lIns="0" tIns="0" rIns="0" bIns="0" anchor="t"/>
          <a:lstStyle/>
          <a:p>
            <a:r>
              <a:rPr lang="en-US" dirty="0"/>
              <a:t>Agenda</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7" name="Group 1"/>
          <p:cNvGraphicFramePr>
            <a:graphicFrameLocks noGrp="1"/>
          </p:cNvGraphicFramePr>
          <p:nvPr>
            <p:extLst>
              <p:ext uri="{D42A27DB-BD31-4B8C-83A1-F6EECF244321}">
                <p14:modId xmlns:p14="http://schemas.microsoft.com/office/powerpoint/2010/main" val="3811060022"/>
              </p:ext>
            </p:extLst>
          </p:nvPr>
        </p:nvGraphicFramePr>
        <p:xfrm>
          <a:off x="482600" y="1778000"/>
          <a:ext cx="12115800" cy="5061157"/>
        </p:xfrm>
        <a:graphic>
          <a:graphicData uri="http://schemas.openxmlformats.org/drawingml/2006/table">
            <a:tbl>
              <a:tblPr/>
              <a:tblGrid>
                <a:gridCol w="1159520"/>
                <a:gridCol w="10956280"/>
              </a:tblGrid>
              <a:tr h="843967">
                <a:tc>
                  <a:txBody>
                    <a:bodyPr/>
                    <a:lstStyle/>
                    <a:p>
                      <a:pPr marL="25400" marR="0" lvl="0" indent="0" algn="ctr" defTabSz="914400" rtl="0" eaLnBrk="1" fontAlgn="base" latinLnBrk="0" hangingPunct="1">
                        <a:lnSpc>
                          <a:spcPct val="100000"/>
                        </a:lnSpc>
                        <a:spcBef>
                          <a:spcPct val="0"/>
                        </a:spcBef>
                        <a:spcAft>
                          <a:spcPct val="0"/>
                        </a:spcAft>
                        <a:buClrTx/>
                        <a:buSzTx/>
                        <a:buFontTx/>
                        <a:buNone/>
                        <a:tabLst/>
                      </a:pPr>
                      <a:r>
                        <a:rPr kumimoji="0" lang="en-US" sz="4900" b="0" i="0" u="none" strike="noStrike" cap="none" normalizeH="0" baseline="0" dirty="0" smtClean="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rPr>
                        <a:t>1</a:t>
                      </a:r>
                      <a:endParaRPr kumimoji="0" lang="en-US" sz="4900" b="0" i="0" u="none" strike="noStrike" cap="none" normalizeH="0" baseline="0" dirty="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endParaRP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c>
                  <a:txBody>
                    <a:bodyPr/>
                    <a:lstStyle/>
                    <a:p>
                      <a:pPr marL="25400" marR="0" lvl="0" indent="0" algn="l" defTabSz="914400" rtl="0" eaLnBrk="1" fontAlgn="base" latinLnBrk="0" hangingPunct="1">
                        <a:lnSpc>
                          <a:spcPct val="100000"/>
                        </a:lnSpc>
                        <a:spcBef>
                          <a:spcPct val="0"/>
                        </a:spcBef>
                        <a:spcAft>
                          <a:spcPct val="0"/>
                        </a:spcAft>
                        <a:buClrTx/>
                        <a:buSzTx/>
                        <a:buFontTx/>
                        <a:buNone/>
                        <a:tabLst/>
                        <a:defRPr/>
                      </a:pPr>
                      <a:r>
                        <a:rPr kumimoji="0" lang="en-US" sz="3500" b="0" i="0" u="none" strike="noStrike" cap="none" normalizeH="0" baseline="0" dirty="0" smtClean="0">
                          <a:ln>
                            <a:noFill/>
                          </a:ln>
                          <a:solidFill>
                            <a:schemeClr val="accent3"/>
                          </a:solidFill>
                          <a:effectLst/>
                          <a:latin typeface="Vista Sans OT Reg" pitchFamily="-65" charset="0"/>
                          <a:ea typeface="Vista Sans OT Reg" pitchFamily="-65" charset="0"/>
                          <a:cs typeface="Vista Sans OT Reg" pitchFamily="-65" charset="0"/>
                          <a:sym typeface="Vista Sans OT Reg" pitchFamily="-65" charset="0"/>
                        </a:rPr>
                        <a:t>Introduction</a:t>
                      </a: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r>
              <a:tr h="1036320">
                <a:tc>
                  <a:txBody>
                    <a:bodyPr/>
                    <a:lstStyle/>
                    <a:p>
                      <a:pPr marL="25400" marR="0" lvl="0" indent="0" algn="ctr" defTabSz="914400" rtl="0" eaLnBrk="1" fontAlgn="base" latinLnBrk="0" hangingPunct="1">
                        <a:lnSpc>
                          <a:spcPct val="100000"/>
                        </a:lnSpc>
                        <a:spcBef>
                          <a:spcPct val="0"/>
                        </a:spcBef>
                        <a:spcAft>
                          <a:spcPct val="0"/>
                        </a:spcAft>
                        <a:buClrTx/>
                        <a:buSzTx/>
                        <a:buFontTx/>
                        <a:buNone/>
                        <a:tabLst/>
                      </a:pPr>
                      <a:r>
                        <a:rPr kumimoji="0" lang="en-US" sz="4900" b="0" i="0" u="none" strike="noStrike" cap="none" normalizeH="0" baseline="0" dirty="0" smtClean="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rPr>
                        <a:t>2</a:t>
                      </a:r>
                      <a:endParaRPr kumimoji="0" lang="en-US" sz="4900" b="0" i="0" u="none" strike="noStrike" cap="none" normalizeH="0" baseline="0" dirty="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endParaRP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c>
                  <a:txBody>
                    <a:bodyPr/>
                    <a:lstStyle/>
                    <a:p>
                      <a:pPr marL="25400" marR="0" lvl="0" indent="0" algn="l" defTabSz="914400" rtl="0" eaLnBrk="1" fontAlgn="base" latinLnBrk="0" hangingPunct="1">
                        <a:lnSpc>
                          <a:spcPct val="100000"/>
                        </a:lnSpc>
                        <a:spcBef>
                          <a:spcPct val="0"/>
                        </a:spcBef>
                        <a:spcAft>
                          <a:spcPct val="0"/>
                        </a:spcAft>
                        <a:buClrTx/>
                        <a:buSzTx/>
                        <a:buFontTx/>
                        <a:buNone/>
                        <a:tabLst/>
                        <a:defRPr/>
                      </a:pPr>
                      <a:r>
                        <a:rPr kumimoji="0" lang="en-US" sz="3500" b="0" i="0" u="none" strike="noStrike" kern="1200" cap="none" normalizeH="0" baseline="0" dirty="0" smtClean="0">
                          <a:ln>
                            <a:noFill/>
                          </a:ln>
                          <a:solidFill>
                            <a:srgbClr val="969696"/>
                          </a:solidFill>
                          <a:effectLst/>
                          <a:latin typeface="Vista Sans OT Reg" pitchFamily="-65" charset="0"/>
                          <a:ea typeface="Vista Sans OT Reg" pitchFamily="-65" charset="0"/>
                          <a:cs typeface="Vista Sans OT Reg" pitchFamily="-65" charset="0"/>
                          <a:sym typeface="Vista Sans OT Reg" pitchFamily="-65" charset="0"/>
                        </a:rPr>
                        <a:t>The Past</a:t>
                      </a:r>
                      <a:endParaRPr kumimoji="0" lang="en-US" sz="3500" b="0" i="0" u="none" strike="noStrike" cap="none" normalizeH="0" baseline="0" dirty="0" smtClean="0">
                        <a:ln>
                          <a:noFill/>
                        </a:ln>
                        <a:solidFill>
                          <a:srgbClr val="969696"/>
                        </a:solidFill>
                        <a:effectLst/>
                        <a:latin typeface="Vista Sans OT Reg" pitchFamily="-65" charset="0"/>
                        <a:ea typeface="Vista Sans OT Reg" pitchFamily="-65" charset="0"/>
                        <a:cs typeface="Vista Sans OT Reg" pitchFamily="-65" charset="0"/>
                        <a:sym typeface="Vista Sans OT Reg" pitchFamily="-65" charset="0"/>
                      </a:endParaRP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r>
              <a:tr h="1050359">
                <a:tc>
                  <a:txBody>
                    <a:bodyPr/>
                    <a:lstStyle/>
                    <a:p>
                      <a:pPr marL="25400" marR="0" lvl="0" indent="0" algn="ctr" defTabSz="914400" rtl="0" eaLnBrk="1" fontAlgn="base" latinLnBrk="0" hangingPunct="1">
                        <a:lnSpc>
                          <a:spcPct val="100000"/>
                        </a:lnSpc>
                        <a:spcBef>
                          <a:spcPct val="0"/>
                        </a:spcBef>
                        <a:spcAft>
                          <a:spcPct val="0"/>
                        </a:spcAft>
                        <a:buClrTx/>
                        <a:buSzTx/>
                        <a:buFontTx/>
                        <a:buNone/>
                        <a:tabLst/>
                      </a:pPr>
                      <a:r>
                        <a:rPr kumimoji="0" lang="en-US" sz="4900" b="0" i="0" u="none" strike="noStrike" cap="none" normalizeH="0" baseline="0" dirty="0" smtClean="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rPr>
                        <a:t>3</a:t>
                      </a:r>
                      <a:endParaRPr kumimoji="0" lang="en-US" sz="4900" b="0" i="0" u="none" strike="noStrike" cap="none" normalizeH="0" baseline="0" dirty="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endParaRP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c>
                  <a:txBody>
                    <a:bodyPr/>
                    <a:lstStyle/>
                    <a:p>
                      <a:pPr marL="25400" marR="0" lvl="0" indent="0" algn="l" defTabSz="914400" rtl="0" eaLnBrk="1" fontAlgn="base" latinLnBrk="0" hangingPunct="1">
                        <a:lnSpc>
                          <a:spcPct val="100000"/>
                        </a:lnSpc>
                        <a:spcBef>
                          <a:spcPct val="0"/>
                        </a:spcBef>
                        <a:spcAft>
                          <a:spcPct val="0"/>
                        </a:spcAft>
                        <a:buClrTx/>
                        <a:buSzTx/>
                        <a:buFontTx/>
                        <a:buNone/>
                        <a:tabLst/>
                        <a:defRPr/>
                      </a:pPr>
                      <a:r>
                        <a:rPr kumimoji="0" lang="en-US" sz="3500" b="0" i="0" u="none" strike="noStrike" kern="1200" cap="none" normalizeH="0" baseline="0" dirty="0" smtClean="0">
                          <a:ln>
                            <a:noFill/>
                          </a:ln>
                          <a:solidFill>
                            <a:srgbClr val="969696"/>
                          </a:solidFill>
                          <a:effectLst/>
                          <a:latin typeface="Vista Sans OT Reg" pitchFamily="-65" charset="0"/>
                          <a:ea typeface="Vista Sans OT Reg" pitchFamily="-65" charset="0"/>
                          <a:cs typeface="Vista Sans OT Reg" pitchFamily="-65" charset="0"/>
                          <a:sym typeface="Vista Sans OT Reg" pitchFamily="-65" charset="0"/>
                        </a:rPr>
                        <a:t>Testing for Quality</a:t>
                      </a: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r>
              <a:tr h="1050359">
                <a:tc>
                  <a:txBody>
                    <a:bodyPr/>
                    <a:lstStyle/>
                    <a:p>
                      <a:pPr marL="25400" marR="0" lvl="0" indent="0" algn="ctr" defTabSz="914400" rtl="0" eaLnBrk="1" fontAlgn="base" latinLnBrk="0" hangingPunct="1">
                        <a:lnSpc>
                          <a:spcPct val="100000"/>
                        </a:lnSpc>
                        <a:spcBef>
                          <a:spcPct val="0"/>
                        </a:spcBef>
                        <a:spcAft>
                          <a:spcPct val="0"/>
                        </a:spcAft>
                        <a:buClrTx/>
                        <a:buSzTx/>
                        <a:buFontTx/>
                        <a:buNone/>
                        <a:tabLst/>
                      </a:pPr>
                      <a:r>
                        <a:rPr kumimoji="0" lang="en-US" sz="4900" b="0" i="0" u="none" strike="noStrike" cap="none" normalizeH="0" baseline="0" dirty="0" smtClean="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rPr>
                        <a:t>4</a:t>
                      </a: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c>
                  <a:txBody>
                    <a:bodyPr/>
                    <a:lstStyle/>
                    <a:p>
                      <a:pPr marL="25400" marR="0" lvl="0" indent="0" algn="l" defTabSz="914400" rtl="0" eaLnBrk="1" fontAlgn="base" latinLnBrk="0" hangingPunct="1">
                        <a:lnSpc>
                          <a:spcPct val="100000"/>
                        </a:lnSpc>
                        <a:spcBef>
                          <a:spcPct val="0"/>
                        </a:spcBef>
                        <a:spcAft>
                          <a:spcPct val="0"/>
                        </a:spcAft>
                        <a:buClrTx/>
                        <a:buSzTx/>
                        <a:buFontTx/>
                        <a:buNone/>
                        <a:tabLst/>
                        <a:defRPr/>
                      </a:pPr>
                      <a:r>
                        <a:rPr kumimoji="0" lang="en-US" sz="3500" b="0" i="0" u="none" strike="noStrike" cap="none" normalizeH="0" baseline="0" dirty="0" smtClean="0">
                          <a:ln>
                            <a:noFill/>
                          </a:ln>
                          <a:solidFill>
                            <a:srgbClr val="969696"/>
                          </a:solidFill>
                          <a:effectLst/>
                          <a:latin typeface="Vista Sans OT Reg" pitchFamily="-65" charset="0"/>
                          <a:ea typeface="Vista Sans OT Reg" pitchFamily="-65" charset="0"/>
                          <a:cs typeface="Vista Sans OT Reg" pitchFamily="-65" charset="0"/>
                          <a:sym typeface="Vista Sans OT Reg" pitchFamily="-65" charset="0"/>
                        </a:rPr>
                        <a:t>Testing for Productivity</a:t>
                      </a: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r>
              <a:tr h="1050359">
                <a:tc>
                  <a:txBody>
                    <a:bodyPr/>
                    <a:lstStyle/>
                    <a:p>
                      <a:pPr marL="25400" marR="0" lvl="0" indent="0" algn="ctr" defTabSz="914400" rtl="0" eaLnBrk="1" fontAlgn="base" latinLnBrk="0" hangingPunct="1">
                        <a:lnSpc>
                          <a:spcPct val="100000"/>
                        </a:lnSpc>
                        <a:spcBef>
                          <a:spcPct val="0"/>
                        </a:spcBef>
                        <a:spcAft>
                          <a:spcPct val="0"/>
                        </a:spcAft>
                        <a:buClrTx/>
                        <a:buSzTx/>
                        <a:buFontTx/>
                        <a:buNone/>
                        <a:tabLst/>
                      </a:pPr>
                      <a:r>
                        <a:rPr kumimoji="0" lang="en-US" sz="4900" b="0" i="0" u="none" strike="noStrike" cap="none" normalizeH="0" baseline="0" dirty="0" smtClean="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rPr>
                        <a:t>5</a:t>
                      </a: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c>
                  <a:txBody>
                    <a:bodyPr/>
                    <a:lstStyle/>
                    <a:p>
                      <a:pPr marL="25400" marR="0" lvl="0" indent="0" algn="l" defTabSz="914400" rtl="0" eaLnBrk="1" fontAlgn="base" latinLnBrk="0" hangingPunct="1">
                        <a:lnSpc>
                          <a:spcPct val="100000"/>
                        </a:lnSpc>
                        <a:spcBef>
                          <a:spcPct val="0"/>
                        </a:spcBef>
                        <a:spcAft>
                          <a:spcPct val="0"/>
                        </a:spcAft>
                        <a:buClrTx/>
                        <a:buSzTx/>
                        <a:buFontTx/>
                        <a:buNone/>
                        <a:tabLst/>
                        <a:defRPr/>
                      </a:pPr>
                      <a:r>
                        <a:rPr kumimoji="0" lang="en-US" sz="3500" b="0" i="0" u="none" strike="noStrike" cap="none" normalizeH="0" baseline="0" dirty="0" smtClean="0">
                          <a:ln>
                            <a:noFill/>
                          </a:ln>
                          <a:solidFill>
                            <a:schemeClr val="bg1"/>
                          </a:solidFill>
                          <a:effectLst/>
                          <a:latin typeface="Vista Sans OT Reg" pitchFamily="-65" charset="0"/>
                          <a:ea typeface="Vista Sans OT Reg" pitchFamily="-65" charset="0"/>
                          <a:cs typeface="Vista Sans OT Reg" pitchFamily="-65" charset="0"/>
                          <a:sym typeface="Vista Sans OT Reg" pitchFamily="-65" charset="0"/>
                        </a:rPr>
                        <a:t>The Future</a:t>
                      </a: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r>
            </a:tbl>
          </a:graphicData>
        </a:graphic>
      </p:graphicFrame>
      <p:sp>
        <p:nvSpPr>
          <p:cNvPr id="9255" name="Rectangle 39"/>
          <p:cNvSpPr>
            <a:spLocks noGrp="1" noChangeArrowheads="1"/>
          </p:cNvSpPr>
          <p:nvPr>
            <p:ph type="title"/>
          </p:nvPr>
        </p:nvSpPr>
        <p:spPr>
          <a:xfrm>
            <a:off x="787400" y="647704"/>
            <a:ext cx="11417300" cy="660401"/>
          </a:xfrm>
          <a:ln/>
        </p:spPr>
        <p:txBody>
          <a:bodyPr lIns="0" tIns="0" rIns="0" bIns="0" anchor="t"/>
          <a:lstStyle/>
          <a:p>
            <a:r>
              <a:rPr lang="en-US" dirty="0"/>
              <a:t>Agenda</a:t>
            </a:r>
          </a:p>
        </p:txBody>
      </p:sp>
    </p:spTree>
    <p:extLst>
      <p:ext uri="{BB962C8B-B14F-4D97-AF65-F5344CB8AC3E}">
        <p14:creationId xmlns:p14="http://schemas.microsoft.com/office/powerpoint/2010/main" val="194745553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0" y="482600"/>
            <a:ext cx="11811000" cy="762000"/>
          </a:xfrm>
        </p:spPr>
        <p:txBody>
          <a:bodyPr/>
          <a:lstStyle/>
          <a:p>
            <a:r>
              <a:rPr lang="en-US" dirty="0" smtClean="0"/>
              <a:t>To Summarize</a:t>
            </a:r>
            <a:endParaRPr lang="en-US" dirty="0"/>
          </a:p>
        </p:txBody>
      </p:sp>
      <p:sp>
        <p:nvSpPr>
          <p:cNvPr id="3" name="TextBox 2"/>
          <p:cNvSpPr txBox="1"/>
          <p:nvPr/>
        </p:nvSpPr>
        <p:spPr>
          <a:xfrm>
            <a:off x="863600" y="1640563"/>
            <a:ext cx="10439400" cy="5862118"/>
          </a:xfrm>
          <a:prstGeom prst="rect">
            <a:avLst/>
          </a:prstGeom>
          <a:noFill/>
        </p:spPr>
        <p:txBody>
          <a:bodyPr wrap="square" rtlCol="0">
            <a:spAutoFit/>
          </a:bodyPr>
          <a:lstStyle/>
          <a:p>
            <a:pPr marL="514350" indent="-514350">
              <a:buFont typeface="+mj-lt"/>
              <a:buAutoNum type="arabicPeriod"/>
            </a:pPr>
            <a:r>
              <a:rPr lang="en-US" sz="3200" dirty="0" smtClean="0">
                <a:solidFill>
                  <a:schemeClr val="tx1">
                    <a:lumMod val="85000"/>
                  </a:schemeClr>
                </a:solidFill>
              </a:rPr>
              <a:t>We want it free, we want it now. We can compromise on how good it needs to be.</a:t>
            </a:r>
          </a:p>
          <a:p>
            <a:pPr marL="514350" indent="-514350">
              <a:buFont typeface="+mj-lt"/>
              <a:buAutoNum type="arabicPeriod"/>
            </a:pPr>
            <a:r>
              <a:rPr lang="en-US" sz="3200" dirty="0" smtClean="0">
                <a:solidFill>
                  <a:schemeClr val="tx1">
                    <a:lumMod val="85000"/>
                  </a:schemeClr>
                </a:solidFill>
              </a:rPr>
              <a:t>Cloud services are allowing for “instant” fixes. The cost of fix once software is deployed is NOT the order of magnitude higher than before.</a:t>
            </a:r>
          </a:p>
          <a:p>
            <a:pPr marL="514350" indent="-514350">
              <a:buFont typeface="+mj-lt"/>
              <a:buAutoNum type="arabicPeriod"/>
            </a:pPr>
            <a:r>
              <a:rPr lang="en-US" sz="3200" dirty="0" smtClean="0">
                <a:solidFill>
                  <a:schemeClr val="tx1">
                    <a:lumMod val="85000"/>
                  </a:schemeClr>
                </a:solidFill>
              </a:rPr>
              <a:t>Paradoxically, this makes fixing bugs only when encountered (by customers/developers) a reasonable strategy</a:t>
            </a:r>
          </a:p>
          <a:p>
            <a:pPr marL="514350" indent="-514350">
              <a:buFont typeface="+mj-lt"/>
              <a:buAutoNum type="arabicPeriod"/>
            </a:pPr>
            <a:r>
              <a:rPr lang="en-US" sz="3200" dirty="0" smtClean="0">
                <a:solidFill>
                  <a:schemeClr val="tx1">
                    <a:lumMod val="85000"/>
                  </a:schemeClr>
                </a:solidFill>
              </a:rPr>
              <a:t>This is happening in many aspects of our lives, not just software.</a:t>
            </a:r>
          </a:p>
          <a:p>
            <a:pPr marL="514350" indent="-514350">
              <a:buFont typeface="+mj-lt"/>
              <a:buAutoNum type="arabicPeriod"/>
            </a:pPr>
            <a:r>
              <a:rPr lang="en-US" sz="3200" dirty="0" smtClean="0">
                <a:solidFill>
                  <a:schemeClr val="tx1">
                    <a:lumMod val="85000"/>
                  </a:schemeClr>
                </a:solidFill>
              </a:rPr>
              <a:t>System complexity allows for plausible deniability.</a:t>
            </a:r>
          </a:p>
          <a:p>
            <a:pPr marL="514350" indent="-514350">
              <a:buFont typeface="+mj-lt"/>
              <a:buAutoNum type="arabicPeriod"/>
            </a:pPr>
            <a:r>
              <a:rPr lang="en-US" sz="3200" dirty="0" smtClean="0">
                <a:solidFill>
                  <a:schemeClr val="tx1">
                    <a:lumMod val="85000"/>
                  </a:schemeClr>
                </a:solidFill>
              </a:rPr>
              <a:t>As the demand for quality products drops, the price goes up steeply.</a:t>
            </a:r>
          </a:p>
        </p:txBody>
      </p:sp>
    </p:spTree>
    <p:extLst>
      <p:ext uri="{BB962C8B-B14F-4D97-AF65-F5344CB8AC3E}">
        <p14:creationId xmlns:p14="http://schemas.microsoft.com/office/powerpoint/2010/main" val="196590203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0" y="482600"/>
            <a:ext cx="11811000" cy="762000"/>
          </a:xfrm>
        </p:spPr>
        <p:txBody>
          <a:bodyPr/>
          <a:lstStyle/>
          <a:p>
            <a:r>
              <a:rPr lang="en-US" dirty="0" smtClean="0"/>
              <a:t>Pool of Test People has Expanded</a:t>
            </a:r>
            <a:endParaRPr lang="en-US" dirty="0"/>
          </a:p>
        </p:txBody>
      </p:sp>
      <p:sp>
        <p:nvSpPr>
          <p:cNvPr id="3" name="TextBox 2"/>
          <p:cNvSpPr txBox="1"/>
          <p:nvPr/>
        </p:nvSpPr>
        <p:spPr>
          <a:xfrm>
            <a:off x="863600" y="1640563"/>
            <a:ext cx="10439400" cy="5751318"/>
          </a:xfrm>
          <a:prstGeom prst="rect">
            <a:avLst/>
          </a:prstGeom>
          <a:noFill/>
        </p:spPr>
        <p:txBody>
          <a:bodyPr wrap="square" rtlCol="0">
            <a:spAutoFit/>
          </a:bodyPr>
          <a:lstStyle/>
          <a:p>
            <a:r>
              <a:rPr lang="en-US" sz="3200" b="1" dirty="0" err="1" smtClean="0">
                <a:solidFill>
                  <a:schemeClr val="tx1">
                    <a:lumMod val="85000"/>
                  </a:schemeClr>
                </a:solidFill>
              </a:rPr>
              <a:t>uTest</a:t>
            </a:r>
            <a:r>
              <a:rPr lang="en-US" sz="3200" b="1" dirty="0" smtClean="0">
                <a:solidFill>
                  <a:schemeClr val="tx1">
                    <a:lumMod val="85000"/>
                  </a:schemeClr>
                </a:solidFill>
              </a:rPr>
              <a:t> and the like </a:t>
            </a:r>
            <a:r>
              <a:rPr lang="en-US" sz="3200" dirty="0" smtClean="0">
                <a:solidFill>
                  <a:schemeClr val="tx1">
                    <a:lumMod val="85000"/>
                  </a:schemeClr>
                </a:solidFill>
              </a:rPr>
              <a:t>– </a:t>
            </a:r>
            <a:r>
              <a:rPr lang="en-US" sz="3200" dirty="0" err="1" smtClean="0">
                <a:solidFill>
                  <a:schemeClr val="tx1">
                    <a:lumMod val="85000"/>
                  </a:schemeClr>
                </a:solidFill>
              </a:rPr>
              <a:t>crowdsourced</a:t>
            </a:r>
            <a:r>
              <a:rPr lang="en-US" sz="3200" dirty="0" smtClean="0">
                <a:solidFill>
                  <a:schemeClr val="tx1">
                    <a:lumMod val="85000"/>
                  </a:schemeClr>
                </a:solidFill>
              </a:rPr>
              <a:t> testing</a:t>
            </a:r>
          </a:p>
          <a:p>
            <a:endParaRPr lang="en-US" sz="1400" dirty="0" smtClean="0">
              <a:solidFill>
                <a:schemeClr val="tx1">
                  <a:lumMod val="85000"/>
                </a:schemeClr>
              </a:solidFill>
            </a:endParaRPr>
          </a:p>
          <a:p>
            <a:r>
              <a:rPr lang="en-US" sz="3200" b="1" dirty="0">
                <a:solidFill>
                  <a:schemeClr val="tx1">
                    <a:lumMod val="85000"/>
                  </a:schemeClr>
                </a:solidFill>
              </a:rPr>
              <a:t>Security bugs </a:t>
            </a:r>
            <a:r>
              <a:rPr lang="en-US" sz="3200" dirty="0">
                <a:solidFill>
                  <a:schemeClr val="tx1">
                    <a:lumMod val="85000"/>
                  </a:schemeClr>
                </a:solidFill>
              </a:rPr>
              <a:t>–</a:t>
            </a:r>
            <a:r>
              <a:rPr lang="en-US" sz="3200" dirty="0" smtClean="0">
                <a:solidFill>
                  <a:schemeClr val="tx1">
                    <a:lumMod val="85000"/>
                  </a:schemeClr>
                </a:solidFill>
              </a:rPr>
              <a:t> </a:t>
            </a:r>
            <a:r>
              <a:rPr lang="en-US" sz="3200" dirty="0">
                <a:solidFill>
                  <a:schemeClr val="tx1">
                    <a:lumMod val="85000"/>
                  </a:schemeClr>
                </a:solidFill>
                <a:hlinkClick r:id="rId2"/>
              </a:rPr>
              <a:t>https://www.facebook.com/whitehat/bounty</a:t>
            </a:r>
            <a:r>
              <a:rPr lang="en-US" sz="3200" dirty="0" smtClean="0">
                <a:solidFill>
                  <a:schemeClr val="tx1">
                    <a:lumMod val="85000"/>
                  </a:schemeClr>
                </a:solidFill>
                <a:hlinkClick r:id="rId2"/>
              </a:rPr>
              <a:t>/</a:t>
            </a:r>
            <a:endParaRPr lang="en-US" sz="3200" dirty="0" smtClean="0">
              <a:solidFill>
                <a:schemeClr val="tx1">
                  <a:lumMod val="85000"/>
                </a:schemeClr>
              </a:solidFill>
            </a:endParaRPr>
          </a:p>
          <a:p>
            <a:r>
              <a:rPr lang="en-US" sz="3200" dirty="0">
                <a:solidFill>
                  <a:schemeClr val="tx1">
                    <a:lumMod val="85000"/>
                  </a:schemeClr>
                </a:solidFill>
                <a:hlinkClick r:id="rId3"/>
              </a:rPr>
              <a:t>http://googleonlinesecurity.blogspot.com/2010/11/rewarding-web-application-</a:t>
            </a:r>
            <a:r>
              <a:rPr lang="en-US" sz="3200" dirty="0" smtClean="0">
                <a:solidFill>
                  <a:schemeClr val="tx1">
                    <a:lumMod val="85000"/>
                  </a:schemeClr>
                </a:solidFill>
                <a:hlinkClick r:id="rId3"/>
              </a:rPr>
              <a:t>security.html</a:t>
            </a:r>
            <a:endParaRPr lang="en-US" sz="3200" dirty="0" smtClean="0">
              <a:solidFill>
                <a:schemeClr val="tx1">
                  <a:lumMod val="85000"/>
                </a:schemeClr>
              </a:solidFill>
            </a:endParaRPr>
          </a:p>
          <a:p>
            <a:endParaRPr lang="en-US" sz="1400" dirty="0" smtClean="0">
              <a:solidFill>
                <a:schemeClr val="tx1">
                  <a:lumMod val="85000"/>
                </a:schemeClr>
              </a:solidFill>
            </a:endParaRPr>
          </a:p>
          <a:p>
            <a:r>
              <a:rPr lang="en-US" sz="3200" b="1" dirty="0">
                <a:solidFill>
                  <a:schemeClr val="tx1">
                    <a:lumMod val="85000"/>
                  </a:schemeClr>
                </a:solidFill>
              </a:rPr>
              <a:t>Hardware testing</a:t>
            </a:r>
            <a:r>
              <a:rPr lang="en-US" sz="3200" dirty="0">
                <a:solidFill>
                  <a:schemeClr val="tx1">
                    <a:lumMod val="85000"/>
                  </a:schemeClr>
                </a:solidFill>
              </a:rPr>
              <a:t> </a:t>
            </a:r>
            <a:r>
              <a:rPr lang="en-US" sz="3200" dirty="0" smtClean="0">
                <a:solidFill>
                  <a:schemeClr val="tx1">
                    <a:lumMod val="85000"/>
                  </a:schemeClr>
                </a:solidFill>
              </a:rPr>
              <a:t>– search for Google Cr-48 and free</a:t>
            </a:r>
          </a:p>
          <a:p>
            <a:endParaRPr lang="en-US" sz="1400" dirty="0">
              <a:solidFill>
                <a:schemeClr val="tx1">
                  <a:lumMod val="85000"/>
                </a:schemeClr>
              </a:solidFill>
            </a:endParaRPr>
          </a:p>
          <a:p>
            <a:r>
              <a:rPr lang="en-US" sz="3200" b="1" dirty="0" smtClean="0">
                <a:solidFill>
                  <a:schemeClr val="tx1">
                    <a:lumMod val="85000"/>
                  </a:schemeClr>
                </a:solidFill>
              </a:rPr>
              <a:t>Find a bug </a:t>
            </a:r>
            <a:r>
              <a:rPr lang="en-US" sz="3200" dirty="0" smtClean="0">
                <a:solidFill>
                  <a:schemeClr val="tx1">
                    <a:lumMod val="85000"/>
                  </a:schemeClr>
                </a:solidFill>
              </a:rPr>
              <a:t>– get a job? Impossible?</a:t>
            </a:r>
          </a:p>
          <a:p>
            <a:endParaRPr lang="en-US" sz="1400" dirty="0">
              <a:solidFill>
                <a:schemeClr val="tx1">
                  <a:lumMod val="85000"/>
                </a:schemeClr>
              </a:solidFill>
            </a:endParaRPr>
          </a:p>
          <a:p>
            <a:r>
              <a:rPr lang="en-US" sz="3200" b="1" dirty="0" smtClean="0">
                <a:solidFill>
                  <a:schemeClr val="tx1">
                    <a:lumMod val="85000"/>
                  </a:schemeClr>
                </a:solidFill>
              </a:rPr>
              <a:t>Not </a:t>
            </a:r>
            <a:r>
              <a:rPr lang="en-US" sz="3200" b="1" dirty="0">
                <a:solidFill>
                  <a:schemeClr val="tx1">
                    <a:lumMod val="85000"/>
                  </a:schemeClr>
                </a:solidFill>
              </a:rPr>
              <a:t>Just People </a:t>
            </a:r>
            <a:r>
              <a:rPr lang="en-US" sz="3200" dirty="0">
                <a:solidFill>
                  <a:schemeClr val="tx1">
                    <a:lumMod val="85000"/>
                  </a:schemeClr>
                </a:solidFill>
              </a:rPr>
              <a:t>–</a:t>
            </a:r>
            <a:r>
              <a:rPr lang="en-US" sz="3200" dirty="0" smtClean="0">
                <a:solidFill>
                  <a:schemeClr val="tx1">
                    <a:lumMod val="85000"/>
                  </a:schemeClr>
                </a:solidFill>
              </a:rPr>
              <a:t> automated </a:t>
            </a:r>
            <a:r>
              <a:rPr lang="en-US" sz="3200" dirty="0" err="1" smtClean="0">
                <a:solidFill>
                  <a:schemeClr val="tx1">
                    <a:lumMod val="85000"/>
                  </a:schemeClr>
                </a:solidFill>
              </a:rPr>
              <a:t>systems</a:t>
            </a:r>
            <a:r>
              <a:rPr lang="en-US" sz="3200" dirty="0" err="1" smtClean="0">
                <a:solidFill>
                  <a:schemeClr val="tx1">
                    <a:lumMod val="85000"/>
                  </a:schemeClr>
                </a:solidFill>
                <a:hlinkClick r:id="rId4"/>
              </a:rPr>
              <a:t>http</a:t>
            </a:r>
            <a:r>
              <a:rPr lang="en-US" sz="3200" dirty="0">
                <a:solidFill>
                  <a:schemeClr val="tx1">
                    <a:lumMod val="85000"/>
                  </a:schemeClr>
                </a:solidFill>
                <a:hlinkClick r:id="rId4"/>
              </a:rPr>
              <a:t>://cacm.acm.org/magazines/2010/2/69354-a-few-billion-lines-of-code-later/</a:t>
            </a:r>
            <a:r>
              <a:rPr lang="en-US" sz="3200" dirty="0" smtClean="0">
                <a:solidFill>
                  <a:schemeClr val="tx1">
                    <a:lumMod val="85000"/>
                  </a:schemeClr>
                </a:solidFill>
                <a:hlinkClick r:id="rId4"/>
              </a:rPr>
              <a:t>fulltext</a:t>
            </a:r>
            <a:endParaRPr lang="en-US" sz="3200" dirty="0" smtClean="0">
              <a:solidFill>
                <a:schemeClr val="tx1">
                  <a:lumMod val="85000"/>
                </a:schemeClr>
              </a:solidFill>
            </a:endParaRPr>
          </a:p>
          <a:p>
            <a:endParaRPr lang="en-US" sz="3200" dirty="0" smtClean="0">
              <a:solidFill>
                <a:schemeClr val="tx1">
                  <a:lumMod val="85000"/>
                </a:schemeClr>
              </a:solidFill>
            </a:endParaRPr>
          </a:p>
        </p:txBody>
      </p:sp>
    </p:spTree>
    <p:extLst>
      <p:ext uri="{BB962C8B-B14F-4D97-AF65-F5344CB8AC3E}">
        <p14:creationId xmlns:p14="http://schemas.microsoft.com/office/powerpoint/2010/main" val="388342564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0" y="482600"/>
            <a:ext cx="11811000" cy="762000"/>
          </a:xfrm>
        </p:spPr>
        <p:txBody>
          <a:bodyPr/>
          <a:lstStyle/>
          <a:p>
            <a:r>
              <a:rPr lang="en-US" dirty="0" smtClean="0"/>
              <a:t>Where </a:t>
            </a:r>
            <a:r>
              <a:rPr lang="en-US" dirty="0" smtClean="0"/>
              <a:t>Test</a:t>
            </a:r>
            <a:r>
              <a:rPr lang="en-US" dirty="0" smtClean="0"/>
              <a:t> </a:t>
            </a:r>
            <a:r>
              <a:rPr lang="en-US" dirty="0" smtClean="0"/>
              <a:t>Can Offer Value</a:t>
            </a:r>
            <a:endParaRPr lang="en-US" dirty="0"/>
          </a:p>
        </p:txBody>
      </p:sp>
      <p:sp>
        <p:nvSpPr>
          <p:cNvPr id="3" name="TextBox 2"/>
          <p:cNvSpPr txBox="1"/>
          <p:nvPr/>
        </p:nvSpPr>
        <p:spPr>
          <a:xfrm>
            <a:off x="863600" y="1640563"/>
            <a:ext cx="10439400" cy="4532523"/>
          </a:xfrm>
          <a:prstGeom prst="rect">
            <a:avLst/>
          </a:prstGeom>
          <a:noFill/>
        </p:spPr>
        <p:txBody>
          <a:bodyPr wrap="square" rtlCol="0">
            <a:spAutoFit/>
          </a:bodyPr>
          <a:lstStyle/>
          <a:p>
            <a:pPr marL="514350" indent="-514350">
              <a:buFont typeface="+mj-lt"/>
              <a:buAutoNum type="arabicPeriod"/>
            </a:pPr>
            <a:r>
              <a:rPr lang="en-US" sz="3200" dirty="0">
                <a:solidFill>
                  <a:schemeClr val="tx1">
                    <a:lumMod val="85000"/>
                  </a:schemeClr>
                </a:solidFill>
              </a:rPr>
              <a:t>R</a:t>
            </a:r>
            <a:r>
              <a:rPr lang="en-US" sz="3200" dirty="0" smtClean="0">
                <a:solidFill>
                  <a:schemeClr val="tx1">
                    <a:lumMod val="85000"/>
                  </a:schemeClr>
                </a:solidFill>
              </a:rPr>
              <a:t>educe </a:t>
            </a:r>
            <a:r>
              <a:rPr lang="en-US" sz="3200" dirty="0" smtClean="0">
                <a:solidFill>
                  <a:schemeClr val="tx1">
                    <a:lumMod val="85000"/>
                  </a:schemeClr>
                </a:solidFill>
              </a:rPr>
              <a:t>development time (and costs) by writing productivity tests</a:t>
            </a:r>
          </a:p>
          <a:p>
            <a:pPr marL="514350" indent="-514350">
              <a:buFont typeface="+mj-lt"/>
              <a:buAutoNum type="arabicPeriod"/>
            </a:pPr>
            <a:r>
              <a:rPr lang="en-US" sz="3200" dirty="0">
                <a:solidFill>
                  <a:schemeClr val="tx1">
                    <a:lumMod val="85000"/>
                  </a:schemeClr>
                </a:solidFill>
              </a:rPr>
              <a:t>B</a:t>
            </a:r>
            <a:r>
              <a:rPr lang="en-US" sz="3200" dirty="0" smtClean="0">
                <a:solidFill>
                  <a:schemeClr val="tx1">
                    <a:lumMod val="85000"/>
                  </a:schemeClr>
                </a:solidFill>
              </a:rPr>
              <a:t>ring </a:t>
            </a:r>
            <a:r>
              <a:rPr lang="en-US" sz="3200" dirty="0" smtClean="0">
                <a:solidFill>
                  <a:schemeClr val="tx1">
                    <a:lumMod val="85000"/>
                  </a:schemeClr>
                </a:solidFill>
              </a:rPr>
              <a:t>in quality by adding smart system tests in the right places</a:t>
            </a:r>
          </a:p>
          <a:p>
            <a:pPr marL="514350" indent="-514350">
              <a:buFont typeface="+mj-lt"/>
              <a:buAutoNum type="arabicPeriod"/>
            </a:pPr>
            <a:r>
              <a:rPr lang="en-US" sz="3200" dirty="0" smtClean="0">
                <a:solidFill>
                  <a:schemeClr val="tx1">
                    <a:lumMod val="85000"/>
                  </a:schemeClr>
                </a:solidFill>
              </a:rPr>
              <a:t>Think performance, scalability</a:t>
            </a:r>
          </a:p>
          <a:p>
            <a:pPr marL="514350" indent="-514350">
              <a:buFont typeface="+mj-lt"/>
              <a:buAutoNum type="arabicPeriod"/>
            </a:pPr>
            <a:r>
              <a:rPr lang="en-US" sz="3200" dirty="0" smtClean="0">
                <a:solidFill>
                  <a:schemeClr val="tx1">
                    <a:lumMod val="85000"/>
                  </a:schemeClr>
                </a:solidFill>
              </a:rPr>
              <a:t>Think usability</a:t>
            </a:r>
          </a:p>
          <a:p>
            <a:pPr marL="514350" indent="-514350">
              <a:buFont typeface="+mj-lt"/>
              <a:buAutoNum type="arabicPeriod"/>
            </a:pPr>
            <a:r>
              <a:rPr lang="en-US" sz="3200" dirty="0">
                <a:solidFill>
                  <a:schemeClr val="tx1">
                    <a:lumMod val="85000"/>
                  </a:schemeClr>
                </a:solidFill>
              </a:rPr>
              <a:t>R</a:t>
            </a:r>
            <a:r>
              <a:rPr lang="en-US" sz="3200" dirty="0" smtClean="0">
                <a:solidFill>
                  <a:schemeClr val="tx1">
                    <a:lumMod val="85000"/>
                  </a:schemeClr>
                </a:solidFill>
              </a:rPr>
              <a:t>educe </a:t>
            </a:r>
            <a:r>
              <a:rPr lang="en-US" sz="3200" dirty="0" smtClean="0">
                <a:solidFill>
                  <a:schemeClr val="tx1">
                    <a:lumMod val="85000"/>
                  </a:schemeClr>
                </a:solidFill>
              </a:rPr>
              <a:t>number of machines needed in data </a:t>
            </a:r>
            <a:r>
              <a:rPr lang="en-US" sz="3200" dirty="0" smtClean="0">
                <a:solidFill>
                  <a:schemeClr val="tx1">
                    <a:lumMod val="85000"/>
                  </a:schemeClr>
                </a:solidFill>
              </a:rPr>
              <a:t>centers</a:t>
            </a:r>
          </a:p>
          <a:p>
            <a:pPr marL="514350" indent="-514350">
              <a:buFont typeface="+mj-lt"/>
              <a:buAutoNum type="arabicPeriod"/>
            </a:pPr>
            <a:r>
              <a:rPr lang="en-US" sz="3200" dirty="0">
                <a:solidFill>
                  <a:schemeClr val="tx1">
                    <a:lumMod val="85000"/>
                  </a:schemeClr>
                </a:solidFill>
              </a:rPr>
              <a:t>S</a:t>
            </a:r>
            <a:r>
              <a:rPr lang="en-US" sz="3200" dirty="0" smtClean="0">
                <a:solidFill>
                  <a:schemeClr val="tx1">
                    <a:lumMod val="85000"/>
                  </a:schemeClr>
                </a:solidFill>
              </a:rPr>
              <a:t>tart </a:t>
            </a:r>
            <a:r>
              <a:rPr lang="en-US" sz="3200" dirty="0" smtClean="0">
                <a:solidFill>
                  <a:schemeClr val="tx1">
                    <a:lumMod val="85000"/>
                  </a:schemeClr>
                </a:solidFill>
              </a:rPr>
              <a:t>calculating and communicating the value of </a:t>
            </a:r>
            <a:r>
              <a:rPr lang="en-US" sz="3200" dirty="0" smtClean="0">
                <a:solidFill>
                  <a:schemeClr val="tx1">
                    <a:lumMod val="85000"/>
                  </a:schemeClr>
                </a:solidFill>
              </a:rPr>
              <a:t>test work </a:t>
            </a:r>
            <a:r>
              <a:rPr lang="en-US" sz="3200" dirty="0" smtClean="0">
                <a:solidFill>
                  <a:schemeClr val="tx1">
                    <a:lumMod val="85000"/>
                  </a:schemeClr>
                </a:solidFill>
              </a:rPr>
              <a:t>(dollar amounts)</a:t>
            </a:r>
          </a:p>
          <a:p>
            <a:pPr marL="514350" indent="-514350">
              <a:buFont typeface="+mj-lt"/>
              <a:buAutoNum type="arabicPeriod"/>
            </a:pPr>
            <a:r>
              <a:rPr lang="en-US" sz="3200">
                <a:solidFill>
                  <a:schemeClr val="tx1">
                    <a:lumMod val="85000"/>
                  </a:schemeClr>
                </a:solidFill>
              </a:rPr>
              <a:t>S</a:t>
            </a:r>
            <a:r>
              <a:rPr lang="en-US" sz="3200" smtClean="0">
                <a:solidFill>
                  <a:schemeClr val="tx1">
                    <a:lumMod val="85000"/>
                  </a:schemeClr>
                </a:solidFill>
              </a:rPr>
              <a:t>top </a:t>
            </a:r>
            <a:r>
              <a:rPr lang="en-US" sz="3200" dirty="0" smtClean="0">
                <a:solidFill>
                  <a:schemeClr val="tx1">
                    <a:lumMod val="85000"/>
                  </a:schemeClr>
                </a:solidFill>
              </a:rPr>
              <a:t>being the cost center</a:t>
            </a:r>
          </a:p>
        </p:txBody>
      </p:sp>
    </p:spTree>
    <p:extLst>
      <p:ext uri="{BB962C8B-B14F-4D97-AF65-F5344CB8AC3E}">
        <p14:creationId xmlns:p14="http://schemas.microsoft.com/office/powerpoint/2010/main" val="26921506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0" y="482600"/>
            <a:ext cx="11811000" cy="762000"/>
          </a:xfrm>
        </p:spPr>
        <p:txBody>
          <a:bodyPr/>
          <a:lstStyle/>
          <a:p>
            <a:r>
              <a:rPr lang="en-US" dirty="0" smtClean="0"/>
              <a:t>My Background</a:t>
            </a:r>
            <a:endParaRPr lang="en-US" dirty="0"/>
          </a:p>
        </p:txBody>
      </p:sp>
      <p:sp>
        <p:nvSpPr>
          <p:cNvPr id="3" name="TextBox 2"/>
          <p:cNvSpPr txBox="1"/>
          <p:nvPr/>
        </p:nvSpPr>
        <p:spPr>
          <a:xfrm>
            <a:off x="939800" y="1701800"/>
            <a:ext cx="10439400" cy="5940600"/>
          </a:xfrm>
          <a:prstGeom prst="rect">
            <a:avLst/>
          </a:prstGeom>
          <a:noFill/>
        </p:spPr>
        <p:txBody>
          <a:bodyPr wrap="square" rtlCol="0">
            <a:spAutoFit/>
          </a:bodyPr>
          <a:lstStyle/>
          <a:p>
            <a:pPr lvl="1"/>
            <a:r>
              <a:rPr lang="en-US" sz="3200" b="1" dirty="0">
                <a:solidFill>
                  <a:schemeClr val="tx1">
                    <a:lumMod val="85000"/>
                  </a:schemeClr>
                </a:solidFill>
              </a:rPr>
              <a:t>Facebook</a:t>
            </a:r>
            <a:r>
              <a:rPr lang="en-US" sz="3200" dirty="0">
                <a:solidFill>
                  <a:schemeClr val="tx1">
                    <a:lumMod val="85000"/>
                  </a:schemeClr>
                </a:solidFill>
              </a:rPr>
              <a:t> – Capacity engineer focusing on capacity analysis and performance /monitoring (Linux + OS based)</a:t>
            </a:r>
          </a:p>
          <a:p>
            <a:pPr lvl="1"/>
            <a:endParaRPr lang="en-US" sz="1400" dirty="0">
              <a:solidFill>
                <a:schemeClr val="tx1">
                  <a:lumMod val="85000"/>
                </a:schemeClr>
              </a:solidFill>
            </a:endParaRPr>
          </a:p>
          <a:p>
            <a:pPr lvl="1"/>
            <a:r>
              <a:rPr lang="en-US" sz="3200" b="1" dirty="0">
                <a:solidFill>
                  <a:schemeClr val="tx1">
                    <a:lumMod val="85000"/>
                  </a:schemeClr>
                </a:solidFill>
              </a:rPr>
              <a:t>Google</a:t>
            </a:r>
            <a:r>
              <a:rPr lang="en-US" sz="3200" dirty="0">
                <a:solidFill>
                  <a:schemeClr val="tx1">
                    <a:lumMod val="85000"/>
                  </a:schemeClr>
                </a:solidFill>
              </a:rPr>
              <a:t> – Performance engineer focusing on exploratory performance testing and benchmarking (Linux based)</a:t>
            </a:r>
          </a:p>
          <a:p>
            <a:pPr lvl="1"/>
            <a:endParaRPr lang="en-US" sz="1400" dirty="0">
              <a:solidFill>
                <a:schemeClr val="tx1">
                  <a:lumMod val="85000"/>
                </a:schemeClr>
              </a:solidFill>
            </a:endParaRPr>
          </a:p>
          <a:p>
            <a:pPr lvl="1"/>
            <a:r>
              <a:rPr lang="en-US" sz="3200" b="1" dirty="0">
                <a:solidFill>
                  <a:schemeClr val="tx1">
                    <a:lumMod val="85000"/>
                  </a:schemeClr>
                </a:solidFill>
              </a:rPr>
              <a:t>Network Appliance</a:t>
            </a:r>
            <a:r>
              <a:rPr lang="en-US" sz="3200" dirty="0">
                <a:solidFill>
                  <a:schemeClr val="tx1">
                    <a:lumMod val="85000"/>
                  </a:schemeClr>
                </a:solidFill>
              </a:rPr>
              <a:t> – Reliability/performance engineer for Data </a:t>
            </a:r>
            <a:r>
              <a:rPr lang="en-US" sz="3200" dirty="0" err="1">
                <a:solidFill>
                  <a:schemeClr val="tx1">
                    <a:lumMod val="85000"/>
                  </a:schemeClr>
                </a:solidFill>
              </a:rPr>
              <a:t>OnTap</a:t>
            </a:r>
            <a:r>
              <a:rPr lang="en-US" sz="3200" dirty="0">
                <a:solidFill>
                  <a:schemeClr val="tx1">
                    <a:lumMod val="85000"/>
                  </a:schemeClr>
                </a:solidFill>
              </a:rPr>
              <a:t>, embedded OS (Linux based)</a:t>
            </a:r>
          </a:p>
          <a:p>
            <a:pPr lvl="1"/>
            <a:endParaRPr lang="en-US" sz="1400" dirty="0">
              <a:solidFill>
                <a:schemeClr val="tx1">
                  <a:lumMod val="85000"/>
                </a:schemeClr>
              </a:solidFill>
            </a:endParaRPr>
          </a:p>
          <a:p>
            <a:pPr lvl="1"/>
            <a:r>
              <a:rPr lang="en-US" sz="3200" b="1" dirty="0">
                <a:solidFill>
                  <a:schemeClr val="tx1">
                    <a:lumMod val="85000"/>
                  </a:schemeClr>
                </a:solidFill>
              </a:rPr>
              <a:t>AT&amp;T Labs</a:t>
            </a:r>
            <a:r>
              <a:rPr lang="en-US" sz="3200" dirty="0">
                <a:solidFill>
                  <a:schemeClr val="tx1">
                    <a:lumMod val="85000"/>
                  </a:schemeClr>
                </a:solidFill>
              </a:rPr>
              <a:t> – Performance Test Manager for “next generation IP platform” (Linux based)</a:t>
            </a:r>
          </a:p>
          <a:p>
            <a:pPr lvl="1"/>
            <a:endParaRPr lang="en-US" sz="1400" b="1" dirty="0">
              <a:solidFill>
                <a:schemeClr val="tx1">
                  <a:lumMod val="85000"/>
                </a:schemeClr>
              </a:solidFill>
            </a:endParaRPr>
          </a:p>
          <a:p>
            <a:pPr lvl="1"/>
            <a:r>
              <a:rPr lang="en-US" sz="3200" b="1" dirty="0" smtClean="0">
                <a:solidFill>
                  <a:schemeClr val="tx1">
                    <a:lumMod val="85000"/>
                  </a:schemeClr>
                </a:solidFill>
              </a:rPr>
              <a:t>Purdue University </a:t>
            </a:r>
            <a:r>
              <a:rPr lang="en-US" sz="3200" dirty="0" smtClean="0">
                <a:solidFill>
                  <a:schemeClr val="tx1">
                    <a:lumMod val="85000"/>
                  </a:schemeClr>
                </a:solidFill>
              </a:rPr>
              <a:t>– Assistant/Associate Professor</a:t>
            </a:r>
            <a:endParaRPr lang="en-US" sz="3200" dirty="0">
              <a:solidFill>
                <a:schemeClr val="tx1">
                  <a:lumMod val="85000"/>
                </a:schemeClr>
              </a:solidFill>
            </a:endParaRPr>
          </a:p>
          <a:p>
            <a:endParaRPr lang="en-US" sz="1400" dirty="0">
              <a:solidFill>
                <a:schemeClr val="tx1">
                  <a:lumMod val="85000"/>
                </a:schemeClr>
              </a:solidFill>
            </a:endParaRPr>
          </a:p>
        </p:txBody>
      </p:sp>
    </p:spTree>
    <p:extLst>
      <p:ext uri="{BB962C8B-B14F-4D97-AF65-F5344CB8AC3E}">
        <p14:creationId xmlns:p14="http://schemas.microsoft.com/office/powerpoint/2010/main" val="184356425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7" name="Group 1"/>
          <p:cNvGraphicFramePr>
            <a:graphicFrameLocks noGrp="1"/>
          </p:cNvGraphicFramePr>
          <p:nvPr>
            <p:extLst>
              <p:ext uri="{D42A27DB-BD31-4B8C-83A1-F6EECF244321}">
                <p14:modId xmlns:p14="http://schemas.microsoft.com/office/powerpoint/2010/main" val="25537875"/>
              </p:ext>
            </p:extLst>
          </p:nvPr>
        </p:nvGraphicFramePr>
        <p:xfrm>
          <a:off x="482600" y="1778000"/>
          <a:ext cx="12115800" cy="5061157"/>
        </p:xfrm>
        <a:graphic>
          <a:graphicData uri="http://schemas.openxmlformats.org/drawingml/2006/table">
            <a:tbl>
              <a:tblPr/>
              <a:tblGrid>
                <a:gridCol w="1159520"/>
                <a:gridCol w="10956280"/>
              </a:tblGrid>
              <a:tr h="843967">
                <a:tc>
                  <a:txBody>
                    <a:bodyPr/>
                    <a:lstStyle/>
                    <a:p>
                      <a:pPr marL="25400" marR="0" lvl="0" indent="0" algn="ctr" defTabSz="914400" rtl="0" eaLnBrk="1" fontAlgn="base" latinLnBrk="0" hangingPunct="1">
                        <a:lnSpc>
                          <a:spcPct val="100000"/>
                        </a:lnSpc>
                        <a:spcBef>
                          <a:spcPct val="0"/>
                        </a:spcBef>
                        <a:spcAft>
                          <a:spcPct val="0"/>
                        </a:spcAft>
                        <a:buClrTx/>
                        <a:buSzTx/>
                        <a:buFontTx/>
                        <a:buNone/>
                        <a:tabLst/>
                      </a:pPr>
                      <a:r>
                        <a:rPr kumimoji="0" lang="en-US" sz="4900" b="0" i="0" u="none" strike="noStrike" cap="none" normalizeH="0" baseline="0" dirty="0" smtClean="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rPr>
                        <a:t>1</a:t>
                      </a:r>
                      <a:endParaRPr kumimoji="0" lang="en-US" sz="4900" b="0" i="0" u="none" strike="noStrike" cap="none" normalizeH="0" baseline="0" dirty="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endParaRP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c>
                  <a:txBody>
                    <a:bodyPr/>
                    <a:lstStyle/>
                    <a:p>
                      <a:pPr marL="25400" marR="0" lvl="0" indent="0" algn="l" defTabSz="914400" rtl="0" eaLnBrk="1" fontAlgn="base" latinLnBrk="0" hangingPunct="1">
                        <a:lnSpc>
                          <a:spcPct val="100000"/>
                        </a:lnSpc>
                        <a:spcBef>
                          <a:spcPct val="0"/>
                        </a:spcBef>
                        <a:spcAft>
                          <a:spcPct val="0"/>
                        </a:spcAft>
                        <a:buClrTx/>
                        <a:buSzTx/>
                        <a:buFontTx/>
                        <a:buNone/>
                        <a:tabLst/>
                        <a:defRPr/>
                      </a:pPr>
                      <a:r>
                        <a:rPr kumimoji="0" lang="en-US" sz="3500" b="0" i="0" u="none" strike="noStrike" cap="none" normalizeH="0" baseline="0" dirty="0" smtClean="0">
                          <a:ln>
                            <a:noFill/>
                          </a:ln>
                          <a:solidFill>
                            <a:schemeClr val="accent3"/>
                          </a:solidFill>
                          <a:effectLst/>
                          <a:latin typeface="Vista Sans OT Reg" pitchFamily="-65" charset="0"/>
                          <a:ea typeface="Vista Sans OT Reg" pitchFamily="-65" charset="0"/>
                          <a:cs typeface="Vista Sans OT Reg" pitchFamily="-65" charset="0"/>
                          <a:sym typeface="Vista Sans OT Reg" pitchFamily="-65" charset="0"/>
                        </a:rPr>
                        <a:t>Introduction</a:t>
                      </a: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r>
              <a:tr h="1036320">
                <a:tc>
                  <a:txBody>
                    <a:bodyPr/>
                    <a:lstStyle/>
                    <a:p>
                      <a:pPr marL="25400" marR="0" lvl="0" indent="0" algn="ctr" defTabSz="914400" rtl="0" eaLnBrk="1" fontAlgn="base" latinLnBrk="0" hangingPunct="1">
                        <a:lnSpc>
                          <a:spcPct val="100000"/>
                        </a:lnSpc>
                        <a:spcBef>
                          <a:spcPct val="0"/>
                        </a:spcBef>
                        <a:spcAft>
                          <a:spcPct val="0"/>
                        </a:spcAft>
                        <a:buClrTx/>
                        <a:buSzTx/>
                        <a:buFontTx/>
                        <a:buNone/>
                        <a:tabLst/>
                      </a:pPr>
                      <a:r>
                        <a:rPr kumimoji="0" lang="en-US" sz="4900" b="0" i="0" u="none" strike="noStrike" cap="none" normalizeH="0" baseline="0" dirty="0" smtClean="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rPr>
                        <a:t>2</a:t>
                      </a:r>
                      <a:endParaRPr kumimoji="0" lang="en-US" sz="4900" b="0" i="0" u="none" strike="noStrike" cap="none" normalizeH="0" baseline="0" dirty="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endParaRP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c>
                  <a:txBody>
                    <a:bodyPr/>
                    <a:lstStyle/>
                    <a:p>
                      <a:pPr marL="25400" marR="0" lvl="0" indent="0" algn="l" defTabSz="914400" rtl="0" eaLnBrk="1" fontAlgn="base" latinLnBrk="0" hangingPunct="1">
                        <a:lnSpc>
                          <a:spcPct val="100000"/>
                        </a:lnSpc>
                        <a:spcBef>
                          <a:spcPct val="0"/>
                        </a:spcBef>
                        <a:spcAft>
                          <a:spcPct val="0"/>
                        </a:spcAft>
                        <a:buClrTx/>
                        <a:buSzTx/>
                        <a:buFontTx/>
                        <a:buNone/>
                        <a:tabLst/>
                        <a:defRPr/>
                      </a:pPr>
                      <a:r>
                        <a:rPr kumimoji="0" lang="en-US" sz="3500" b="0" i="0" u="none" strike="noStrike" kern="1200" cap="none" normalizeH="0" baseline="0" dirty="0" smtClean="0">
                          <a:ln>
                            <a:noFill/>
                          </a:ln>
                          <a:solidFill>
                            <a:schemeClr val="bg1"/>
                          </a:solidFill>
                          <a:effectLst/>
                          <a:latin typeface="Vista Sans OT Reg" pitchFamily="-65" charset="0"/>
                          <a:ea typeface="Vista Sans OT Reg" pitchFamily="-65" charset="0"/>
                          <a:cs typeface="Vista Sans OT Reg" pitchFamily="-65" charset="0"/>
                          <a:sym typeface="Vista Sans OT Reg" pitchFamily="-65" charset="0"/>
                        </a:rPr>
                        <a:t>The Past</a:t>
                      </a:r>
                      <a:endParaRPr kumimoji="0" lang="en-US" sz="3500" b="0" i="0" u="none" strike="noStrike" cap="none" normalizeH="0" baseline="0" dirty="0" smtClean="0">
                        <a:ln>
                          <a:noFill/>
                        </a:ln>
                        <a:solidFill>
                          <a:schemeClr val="bg1"/>
                        </a:solidFill>
                        <a:effectLst/>
                        <a:latin typeface="Vista Sans OT Reg" pitchFamily="-65" charset="0"/>
                        <a:ea typeface="Vista Sans OT Reg" pitchFamily="-65" charset="0"/>
                        <a:cs typeface="Vista Sans OT Reg" pitchFamily="-65" charset="0"/>
                        <a:sym typeface="Vista Sans OT Reg" pitchFamily="-65" charset="0"/>
                      </a:endParaRP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r>
              <a:tr h="1050359">
                <a:tc>
                  <a:txBody>
                    <a:bodyPr/>
                    <a:lstStyle/>
                    <a:p>
                      <a:pPr marL="25400" marR="0" lvl="0" indent="0" algn="ctr" defTabSz="914400" rtl="0" eaLnBrk="1" fontAlgn="base" latinLnBrk="0" hangingPunct="1">
                        <a:lnSpc>
                          <a:spcPct val="100000"/>
                        </a:lnSpc>
                        <a:spcBef>
                          <a:spcPct val="0"/>
                        </a:spcBef>
                        <a:spcAft>
                          <a:spcPct val="0"/>
                        </a:spcAft>
                        <a:buClrTx/>
                        <a:buSzTx/>
                        <a:buFontTx/>
                        <a:buNone/>
                        <a:tabLst/>
                      </a:pPr>
                      <a:r>
                        <a:rPr kumimoji="0" lang="en-US" sz="4900" b="0" i="0" u="none" strike="noStrike" cap="none" normalizeH="0" baseline="0" dirty="0" smtClean="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rPr>
                        <a:t>3</a:t>
                      </a:r>
                      <a:endParaRPr kumimoji="0" lang="en-US" sz="4900" b="0" i="0" u="none" strike="noStrike" cap="none" normalizeH="0" baseline="0" dirty="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endParaRP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c>
                  <a:txBody>
                    <a:bodyPr/>
                    <a:lstStyle/>
                    <a:p>
                      <a:pPr marL="25400" marR="0" lvl="0" indent="0" algn="l" defTabSz="914400" rtl="0" eaLnBrk="1" fontAlgn="base" latinLnBrk="0" hangingPunct="1">
                        <a:lnSpc>
                          <a:spcPct val="100000"/>
                        </a:lnSpc>
                        <a:spcBef>
                          <a:spcPct val="0"/>
                        </a:spcBef>
                        <a:spcAft>
                          <a:spcPct val="0"/>
                        </a:spcAft>
                        <a:buClrTx/>
                        <a:buSzTx/>
                        <a:buFontTx/>
                        <a:buNone/>
                        <a:tabLst/>
                        <a:defRPr/>
                      </a:pPr>
                      <a:r>
                        <a:rPr kumimoji="0" lang="en-US" sz="3500" b="0" i="0" u="none" strike="noStrike" kern="1200" cap="none" normalizeH="0" baseline="0" dirty="0" smtClean="0">
                          <a:ln>
                            <a:noFill/>
                          </a:ln>
                          <a:solidFill>
                            <a:srgbClr val="969696"/>
                          </a:solidFill>
                          <a:effectLst/>
                          <a:latin typeface="Vista Sans OT Reg" pitchFamily="-65" charset="0"/>
                          <a:ea typeface="Vista Sans OT Reg" pitchFamily="-65" charset="0"/>
                          <a:cs typeface="Vista Sans OT Reg" pitchFamily="-65" charset="0"/>
                          <a:sym typeface="Vista Sans OT Reg" pitchFamily="-65" charset="0"/>
                        </a:rPr>
                        <a:t>Testing for Quality</a:t>
                      </a: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r>
              <a:tr h="1050359">
                <a:tc>
                  <a:txBody>
                    <a:bodyPr/>
                    <a:lstStyle/>
                    <a:p>
                      <a:pPr marL="25400" marR="0" lvl="0" indent="0" algn="ctr" defTabSz="914400" rtl="0" eaLnBrk="1" fontAlgn="base" latinLnBrk="0" hangingPunct="1">
                        <a:lnSpc>
                          <a:spcPct val="100000"/>
                        </a:lnSpc>
                        <a:spcBef>
                          <a:spcPct val="0"/>
                        </a:spcBef>
                        <a:spcAft>
                          <a:spcPct val="0"/>
                        </a:spcAft>
                        <a:buClrTx/>
                        <a:buSzTx/>
                        <a:buFontTx/>
                        <a:buNone/>
                        <a:tabLst/>
                      </a:pPr>
                      <a:r>
                        <a:rPr kumimoji="0" lang="en-US" sz="4900" b="0" i="0" u="none" strike="noStrike" cap="none" normalizeH="0" baseline="0" dirty="0" smtClean="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rPr>
                        <a:t>4</a:t>
                      </a: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c>
                  <a:txBody>
                    <a:bodyPr/>
                    <a:lstStyle/>
                    <a:p>
                      <a:pPr marL="25400" marR="0" lvl="0" indent="0" algn="l" defTabSz="914400" rtl="0" eaLnBrk="1" fontAlgn="base" latinLnBrk="0" hangingPunct="1">
                        <a:lnSpc>
                          <a:spcPct val="100000"/>
                        </a:lnSpc>
                        <a:spcBef>
                          <a:spcPct val="0"/>
                        </a:spcBef>
                        <a:spcAft>
                          <a:spcPct val="0"/>
                        </a:spcAft>
                        <a:buClrTx/>
                        <a:buSzTx/>
                        <a:buFontTx/>
                        <a:buNone/>
                        <a:tabLst/>
                        <a:defRPr/>
                      </a:pPr>
                      <a:r>
                        <a:rPr kumimoji="0" lang="en-US" sz="3500" b="0" i="0" u="none" strike="noStrike" cap="none" normalizeH="0" baseline="0" dirty="0" smtClean="0">
                          <a:ln>
                            <a:noFill/>
                          </a:ln>
                          <a:solidFill>
                            <a:srgbClr val="969696"/>
                          </a:solidFill>
                          <a:effectLst/>
                          <a:latin typeface="Vista Sans OT Reg" pitchFamily="-65" charset="0"/>
                          <a:ea typeface="Vista Sans OT Reg" pitchFamily="-65" charset="0"/>
                          <a:cs typeface="Vista Sans OT Reg" pitchFamily="-65" charset="0"/>
                          <a:sym typeface="Vista Sans OT Reg" pitchFamily="-65" charset="0"/>
                        </a:rPr>
                        <a:t>Testing for Productivity</a:t>
                      </a: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r>
              <a:tr h="1050359">
                <a:tc>
                  <a:txBody>
                    <a:bodyPr/>
                    <a:lstStyle/>
                    <a:p>
                      <a:pPr marL="25400" marR="0" lvl="0" indent="0" algn="ctr" defTabSz="914400" rtl="0" eaLnBrk="1" fontAlgn="base" latinLnBrk="0" hangingPunct="1">
                        <a:lnSpc>
                          <a:spcPct val="100000"/>
                        </a:lnSpc>
                        <a:spcBef>
                          <a:spcPct val="0"/>
                        </a:spcBef>
                        <a:spcAft>
                          <a:spcPct val="0"/>
                        </a:spcAft>
                        <a:buClrTx/>
                        <a:buSzTx/>
                        <a:buFontTx/>
                        <a:buNone/>
                        <a:tabLst/>
                      </a:pPr>
                      <a:r>
                        <a:rPr kumimoji="0" lang="en-US" sz="4900" b="0" i="0" u="none" strike="noStrike" cap="none" normalizeH="0" baseline="0" dirty="0" smtClean="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rPr>
                        <a:t>5</a:t>
                      </a: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c>
                  <a:txBody>
                    <a:bodyPr/>
                    <a:lstStyle/>
                    <a:p>
                      <a:pPr marL="25400" marR="0" lvl="0" indent="0" algn="l" defTabSz="914400" rtl="0" eaLnBrk="1" fontAlgn="base" latinLnBrk="0" hangingPunct="1">
                        <a:lnSpc>
                          <a:spcPct val="100000"/>
                        </a:lnSpc>
                        <a:spcBef>
                          <a:spcPct val="0"/>
                        </a:spcBef>
                        <a:spcAft>
                          <a:spcPct val="0"/>
                        </a:spcAft>
                        <a:buClrTx/>
                        <a:buSzTx/>
                        <a:buFontTx/>
                        <a:buNone/>
                        <a:tabLst/>
                        <a:defRPr/>
                      </a:pPr>
                      <a:r>
                        <a:rPr kumimoji="0" lang="en-US" sz="3500" b="0" i="0" u="none" strike="noStrike" cap="none" normalizeH="0" baseline="0" dirty="0" smtClean="0">
                          <a:ln>
                            <a:noFill/>
                          </a:ln>
                          <a:solidFill>
                            <a:srgbClr val="969696"/>
                          </a:solidFill>
                          <a:effectLst/>
                          <a:latin typeface="Vista Sans OT Reg" pitchFamily="-65" charset="0"/>
                          <a:ea typeface="Vista Sans OT Reg" pitchFamily="-65" charset="0"/>
                          <a:cs typeface="Vista Sans OT Reg" pitchFamily="-65" charset="0"/>
                          <a:sym typeface="Vista Sans OT Reg" pitchFamily="-65" charset="0"/>
                        </a:rPr>
                        <a:t>The Future</a:t>
                      </a: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r>
            </a:tbl>
          </a:graphicData>
        </a:graphic>
      </p:graphicFrame>
      <p:sp>
        <p:nvSpPr>
          <p:cNvPr id="9255" name="Rectangle 39"/>
          <p:cNvSpPr>
            <a:spLocks noGrp="1" noChangeArrowheads="1"/>
          </p:cNvSpPr>
          <p:nvPr>
            <p:ph type="title"/>
          </p:nvPr>
        </p:nvSpPr>
        <p:spPr>
          <a:xfrm>
            <a:off x="787400" y="647704"/>
            <a:ext cx="11417300" cy="660401"/>
          </a:xfrm>
          <a:ln/>
        </p:spPr>
        <p:txBody>
          <a:bodyPr lIns="0" tIns="0" rIns="0" bIns="0" anchor="t"/>
          <a:lstStyle/>
          <a:p>
            <a:r>
              <a:rPr lang="en-US" dirty="0"/>
              <a:t>Agenda</a:t>
            </a:r>
          </a:p>
        </p:txBody>
      </p:sp>
    </p:spTree>
    <p:extLst>
      <p:ext uri="{BB962C8B-B14F-4D97-AF65-F5344CB8AC3E}">
        <p14:creationId xmlns:p14="http://schemas.microsoft.com/office/powerpoint/2010/main" val="194745553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0" y="482600"/>
            <a:ext cx="11811000" cy="762000"/>
          </a:xfrm>
        </p:spPr>
        <p:txBody>
          <a:bodyPr/>
          <a:lstStyle/>
          <a:p>
            <a:r>
              <a:rPr lang="en-US" dirty="0" smtClean="0"/>
              <a:t>The Past</a:t>
            </a:r>
            <a:endParaRPr lang="en-US" dirty="0"/>
          </a:p>
        </p:txBody>
      </p:sp>
      <p:sp>
        <p:nvSpPr>
          <p:cNvPr id="3" name="TextBox 2"/>
          <p:cNvSpPr txBox="1"/>
          <p:nvPr/>
        </p:nvSpPr>
        <p:spPr>
          <a:xfrm>
            <a:off x="939800" y="1701800"/>
            <a:ext cx="10439400" cy="5248103"/>
          </a:xfrm>
          <a:prstGeom prst="rect">
            <a:avLst/>
          </a:prstGeom>
          <a:noFill/>
        </p:spPr>
        <p:txBody>
          <a:bodyPr wrap="square" rtlCol="0">
            <a:spAutoFit/>
          </a:bodyPr>
          <a:lstStyle/>
          <a:p>
            <a:r>
              <a:rPr lang="en-US" sz="3200" b="1" dirty="0" smtClean="0">
                <a:solidFill>
                  <a:schemeClr val="tx1">
                    <a:lumMod val="85000"/>
                  </a:schemeClr>
                </a:solidFill>
              </a:rPr>
              <a:t>Packaged Software </a:t>
            </a:r>
            <a:r>
              <a:rPr lang="en-US" sz="3200" dirty="0" smtClean="0">
                <a:solidFill>
                  <a:schemeClr val="tx1">
                    <a:lumMod val="85000"/>
                  </a:schemeClr>
                </a:solidFill>
              </a:rPr>
              <a:t>– testing/bug fixing cycle follows development which was preceded by design.</a:t>
            </a:r>
          </a:p>
          <a:p>
            <a:endParaRPr lang="en-US" sz="1400" dirty="0">
              <a:solidFill>
                <a:schemeClr val="tx1">
                  <a:lumMod val="85000"/>
                </a:schemeClr>
              </a:solidFill>
            </a:endParaRPr>
          </a:p>
          <a:p>
            <a:r>
              <a:rPr lang="en-US" sz="3200" b="1" dirty="0" smtClean="0">
                <a:solidFill>
                  <a:schemeClr val="tx1">
                    <a:lumMod val="85000"/>
                  </a:schemeClr>
                </a:solidFill>
              </a:rPr>
              <a:t>Cost of a Bug</a:t>
            </a:r>
            <a:r>
              <a:rPr lang="en-US" sz="3200" dirty="0">
                <a:solidFill>
                  <a:schemeClr val="tx1">
                    <a:lumMod val="85000"/>
                  </a:schemeClr>
                </a:solidFill>
              </a:rPr>
              <a:t> –</a:t>
            </a:r>
            <a:r>
              <a:rPr lang="en-US" sz="3200" dirty="0" smtClean="0">
                <a:solidFill>
                  <a:schemeClr val="tx1">
                    <a:lumMod val="85000"/>
                  </a:schemeClr>
                </a:solidFill>
              </a:rPr>
              <a:t> </a:t>
            </a:r>
            <a:r>
              <a:rPr lang="en-US" sz="3200" dirty="0">
                <a:solidFill>
                  <a:schemeClr val="tx1">
                    <a:lumMod val="85000"/>
                  </a:schemeClr>
                </a:solidFill>
              </a:rPr>
              <a:t>b</a:t>
            </a:r>
            <a:r>
              <a:rPr lang="en-US" sz="3200" dirty="0" smtClean="0">
                <a:solidFill>
                  <a:schemeClr val="tx1">
                    <a:lumMod val="85000"/>
                  </a:schemeClr>
                </a:solidFill>
              </a:rPr>
              <a:t>ugs found and fixed in design are cheaper then those found and fixed in development, which in turn are cheaper then those fixed in the field.</a:t>
            </a:r>
            <a:endParaRPr lang="en-US" sz="3200" dirty="0">
              <a:solidFill>
                <a:schemeClr val="tx1">
                  <a:lumMod val="85000"/>
                </a:schemeClr>
              </a:solidFill>
            </a:endParaRPr>
          </a:p>
          <a:p>
            <a:endParaRPr lang="en-US" sz="1400" dirty="0">
              <a:solidFill>
                <a:schemeClr val="tx1">
                  <a:lumMod val="85000"/>
                </a:schemeClr>
              </a:solidFill>
            </a:endParaRPr>
          </a:p>
          <a:p>
            <a:r>
              <a:rPr lang="en-US" sz="3200" b="1" dirty="0" smtClean="0">
                <a:solidFill>
                  <a:schemeClr val="tx1">
                    <a:lumMod val="85000"/>
                  </a:schemeClr>
                </a:solidFill>
              </a:rPr>
              <a:t>Test Team Contribution</a:t>
            </a:r>
            <a:r>
              <a:rPr lang="en-US" sz="3200" dirty="0">
                <a:solidFill>
                  <a:schemeClr val="tx1">
                    <a:lumMod val="85000"/>
                  </a:schemeClr>
                </a:solidFill>
              </a:rPr>
              <a:t> –</a:t>
            </a:r>
            <a:r>
              <a:rPr lang="en-US" sz="3200" dirty="0" smtClean="0">
                <a:solidFill>
                  <a:schemeClr val="tx1">
                    <a:lumMod val="85000"/>
                  </a:schemeClr>
                </a:solidFill>
              </a:rPr>
              <a:t> finding bugs.</a:t>
            </a:r>
            <a:endParaRPr lang="en-US" sz="3200" dirty="0">
              <a:solidFill>
                <a:schemeClr val="tx1">
                  <a:lumMod val="85000"/>
                </a:schemeClr>
              </a:solidFill>
            </a:endParaRPr>
          </a:p>
          <a:p>
            <a:endParaRPr lang="en-US" sz="1400" dirty="0">
              <a:solidFill>
                <a:schemeClr val="tx1">
                  <a:lumMod val="85000"/>
                </a:schemeClr>
              </a:solidFill>
            </a:endParaRPr>
          </a:p>
          <a:p>
            <a:r>
              <a:rPr lang="en-US" sz="3200" b="1" dirty="0" smtClean="0">
                <a:solidFill>
                  <a:schemeClr val="tx1">
                    <a:lumMod val="85000"/>
                  </a:schemeClr>
                </a:solidFill>
              </a:rPr>
              <a:t>Systems</a:t>
            </a:r>
            <a:r>
              <a:rPr lang="en-US" sz="3200" dirty="0">
                <a:solidFill>
                  <a:schemeClr val="tx1">
                    <a:lumMod val="85000"/>
                  </a:schemeClr>
                </a:solidFill>
              </a:rPr>
              <a:t> –</a:t>
            </a:r>
            <a:r>
              <a:rPr lang="en-US" sz="3200" dirty="0" smtClean="0">
                <a:solidFill>
                  <a:schemeClr val="tx1">
                    <a:lumMod val="85000"/>
                  </a:schemeClr>
                </a:solidFill>
              </a:rPr>
              <a:t> relatively simple. </a:t>
            </a:r>
          </a:p>
          <a:p>
            <a:endParaRPr lang="en-US" sz="1400" dirty="0">
              <a:solidFill>
                <a:schemeClr val="tx1">
                  <a:lumMod val="85000"/>
                </a:schemeClr>
              </a:solidFill>
            </a:endParaRPr>
          </a:p>
          <a:p>
            <a:r>
              <a:rPr lang="en-US" sz="3200" b="1" dirty="0" smtClean="0">
                <a:solidFill>
                  <a:schemeClr val="tx1">
                    <a:lumMod val="85000"/>
                  </a:schemeClr>
                </a:solidFill>
              </a:rPr>
              <a:t>Code</a:t>
            </a:r>
            <a:r>
              <a:rPr lang="en-US" sz="3200" dirty="0">
                <a:solidFill>
                  <a:schemeClr val="tx1">
                    <a:lumMod val="85000"/>
                  </a:schemeClr>
                </a:solidFill>
              </a:rPr>
              <a:t> – relatively </a:t>
            </a:r>
            <a:r>
              <a:rPr lang="en-US" sz="3200" dirty="0" smtClean="0">
                <a:solidFill>
                  <a:schemeClr val="tx1">
                    <a:lumMod val="85000"/>
                  </a:schemeClr>
                </a:solidFill>
              </a:rPr>
              <a:t>simple and traceable. </a:t>
            </a:r>
            <a:endParaRPr lang="en-US" sz="3200" dirty="0">
              <a:solidFill>
                <a:schemeClr val="tx1">
                  <a:lumMod val="85000"/>
                </a:schemeClr>
              </a:solidFill>
            </a:endParaRPr>
          </a:p>
          <a:p>
            <a:endParaRPr lang="en-US" sz="1400" dirty="0">
              <a:solidFill>
                <a:schemeClr val="tx1">
                  <a:lumMod val="85000"/>
                </a:schemeClr>
              </a:solidFill>
            </a:endParaRPr>
          </a:p>
          <a:p>
            <a:r>
              <a:rPr lang="en-US" sz="3200" b="1" dirty="0" smtClean="0">
                <a:solidFill>
                  <a:schemeClr val="tx1">
                    <a:lumMod val="85000"/>
                  </a:schemeClr>
                </a:solidFill>
              </a:rPr>
              <a:t>Development/Testing Tools</a:t>
            </a:r>
            <a:r>
              <a:rPr lang="en-US" sz="3200" dirty="0">
                <a:solidFill>
                  <a:schemeClr val="tx1">
                    <a:lumMod val="85000"/>
                  </a:schemeClr>
                </a:solidFill>
              </a:rPr>
              <a:t> – </a:t>
            </a:r>
            <a:r>
              <a:rPr lang="en-US" sz="3200" dirty="0" smtClean="0">
                <a:solidFill>
                  <a:schemeClr val="tx1">
                    <a:lumMod val="85000"/>
                  </a:schemeClr>
                </a:solidFill>
              </a:rPr>
              <a:t>very primitive. </a:t>
            </a:r>
            <a:endParaRPr lang="en-US" sz="3200" dirty="0">
              <a:solidFill>
                <a:schemeClr val="tx1">
                  <a:lumMod val="85000"/>
                </a:schemeClr>
              </a:solidFill>
            </a:endParaRPr>
          </a:p>
          <a:p>
            <a:endParaRPr lang="en-US" sz="1400" dirty="0">
              <a:solidFill>
                <a:schemeClr val="tx1">
                  <a:lumMod val="85000"/>
                </a:schemeClr>
              </a:solidFill>
            </a:endParaRPr>
          </a:p>
        </p:txBody>
      </p:sp>
    </p:spTree>
    <p:extLst>
      <p:ext uri="{BB962C8B-B14F-4D97-AF65-F5344CB8AC3E}">
        <p14:creationId xmlns:p14="http://schemas.microsoft.com/office/powerpoint/2010/main" val="2456818710"/>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0" y="482600"/>
            <a:ext cx="11811000" cy="762000"/>
          </a:xfrm>
        </p:spPr>
        <p:txBody>
          <a:bodyPr/>
          <a:lstStyle/>
          <a:p>
            <a:r>
              <a:rPr lang="en-US" dirty="0" smtClean="0"/>
              <a:t>Testing Roles</a:t>
            </a:r>
            <a:endParaRPr lang="en-US" dirty="0"/>
          </a:p>
        </p:txBody>
      </p:sp>
      <p:sp>
        <p:nvSpPr>
          <p:cNvPr id="3" name="TextBox 2"/>
          <p:cNvSpPr txBox="1"/>
          <p:nvPr/>
        </p:nvSpPr>
        <p:spPr>
          <a:xfrm>
            <a:off x="939800" y="1701800"/>
            <a:ext cx="10439400" cy="3336811"/>
          </a:xfrm>
          <a:prstGeom prst="rect">
            <a:avLst/>
          </a:prstGeom>
          <a:noFill/>
        </p:spPr>
        <p:txBody>
          <a:bodyPr wrap="square" rtlCol="0">
            <a:spAutoFit/>
          </a:bodyPr>
          <a:lstStyle/>
          <a:p>
            <a:r>
              <a:rPr lang="en-US" sz="3200" b="1" dirty="0" smtClean="0">
                <a:solidFill>
                  <a:schemeClr val="tx1">
                    <a:lumMod val="85000"/>
                  </a:schemeClr>
                </a:solidFill>
              </a:rPr>
              <a:t>Advocate for the Customer </a:t>
            </a:r>
            <a:r>
              <a:rPr lang="en-US" sz="3200" dirty="0" smtClean="0">
                <a:solidFill>
                  <a:schemeClr val="tx1">
                    <a:lumMod val="85000"/>
                  </a:schemeClr>
                </a:solidFill>
              </a:rPr>
              <a:t>– it is our job to make sure nothing escapes.</a:t>
            </a:r>
          </a:p>
          <a:p>
            <a:endParaRPr lang="en-US" sz="1400" dirty="0">
              <a:solidFill>
                <a:schemeClr val="tx1">
                  <a:lumMod val="85000"/>
                </a:schemeClr>
              </a:solidFill>
            </a:endParaRPr>
          </a:p>
          <a:p>
            <a:r>
              <a:rPr lang="en-US" sz="3200" b="1" dirty="0" smtClean="0">
                <a:solidFill>
                  <a:schemeClr val="tx1">
                    <a:lumMod val="85000"/>
                  </a:schemeClr>
                </a:solidFill>
              </a:rPr>
              <a:t>Quality Consultant</a:t>
            </a:r>
            <a:r>
              <a:rPr lang="en-US" sz="3200" dirty="0">
                <a:solidFill>
                  <a:schemeClr val="tx1">
                    <a:lumMod val="85000"/>
                  </a:schemeClr>
                </a:solidFill>
              </a:rPr>
              <a:t> –</a:t>
            </a:r>
            <a:r>
              <a:rPr lang="en-US" sz="3200" dirty="0" smtClean="0">
                <a:solidFill>
                  <a:schemeClr val="tx1">
                    <a:lumMod val="85000"/>
                  </a:schemeClr>
                </a:solidFill>
              </a:rPr>
              <a:t> it is our job to provide information on the quality of the software.</a:t>
            </a:r>
            <a:endParaRPr lang="en-US" sz="3200" dirty="0">
              <a:solidFill>
                <a:schemeClr val="tx1">
                  <a:lumMod val="85000"/>
                </a:schemeClr>
              </a:solidFill>
            </a:endParaRPr>
          </a:p>
          <a:p>
            <a:endParaRPr lang="en-US" sz="1400" dirty="0">
              <a:solidFill>
                <a:schemeClr val="tx1">
                  <a:lumMod val="85000"/>
                </a:schemeClr>
              </a:solidFill>
            </a:endParaRPr>
          </a:p>
          <a:p>
            <a:r>
              <a:rPr lang="en-US" sz="3200" b="1" dirty="0" smtClean="0">
                <a:solidFill>
                  <a:schemeClr val="tx1">
                    <a:lumMod val="85000"/>
                  </a:schemeClr>
                </a:solidFill>
              </a:rPr>
              <a:t>Quality Control</a:t>
            </a:r>
            <a:r>
              <a:rPr lang="en-US" sz="3200" dirty="0">
                <a:solidFill>
                  <a:schemeClr val="tx1">
                    <a:lumMod val="85000"/>
                  </a:schemeClr>
                </a:solidFill>
              </a:rPr>
              <a:t> –</a:t>
            </a:r>
            <a:r>
              <a:rPr lang="en-US" sz="3200" dirty="0" smtClean="0">
                <a:solidFill>
                  <a:schemeClr val="tx1">
                    <a:lumMod val="85000"/>
                  </a:schemeClr>
                </a:solidFill>
              </a:rPr>
              <a:t> it is our job to stop bad products from being released.</a:t>
            </a:r>
            <a:endParaRPr lang="en-US" sz="3200" dirty="0">
              <a:solidFill>
                <a:schemeClr val="tx1">
                  <a:lumMod val="85000"/>
                </a:schemeClr>
              </a:solidFill>
            </a:endParaRPr>
          </a:p>
          <a:p>
            <a:endParaRPr lang="en-US" sz="1400" dirty="0">
              <a:solidFill>
                <a:schemeClr val="tx1">
                  <a:lumMod val="85000"/>
                </a:schemeClr>
              </a:solidFill>
            </a:endParaRPr>
          </a:p>
        </p:txBody>
      </p:sp>
      <p:pic>
        <p:nvPicPr>
          <p:cNvPr id="6" name="Picture 5" descr="Dilbert-quality.strip.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2800" y="5054600"/>
            <a:ext cx="8128000" cy="2527300"/>
          </a:xfrm>
          <a:prstGeom prst="rect">
            <a:avLst/>
          </a:prstGeom>
        </p:spPr>
      </p:pic>
    </p:spTree>
    <p:extLst>
      <p:ext uri="{BB962C8B-B14F-4D97-AF65-F5344CB8AC3E}">
        <p14:creationId xmlns:p14="http://schemas.microsoft.com/office/powerpoint/2010/main" val="215722932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7" name="Group 1"/>
          <p:cNvGraphicFramePr>
            <a:graphicFrameLocks noGrp="1"/>
          </p:cNvGraphicFramePr>
          <p:nvPr>
            <p:extLst>
              <p:ext uri="{D42A27DB-BD31-4B8C-83A1-F6EECF244321}">
                <p14:modId xmlns:p14="http://schemas.microsoft.com/office/powerpoint/2010/main" val="115318130"/>
              </p:ext>
            </p:extLst>
          </p:nvPr>
        </p:nvGraphicFramePr>
        <p:xfrm>
          <a:off x="482600" y="1778000"/>
          <a:ext cx="12115800" cy="5061157"/>
        </p:xfrm>
        <a:graphic>
          <a:graphicData uri="http://schemas.openxmlformats.org/drawingml/2006/table">
            <a:tbl>
              <a:tblPr/>
              <a:tblGrid>
                <a:gridCol w="1159520"/>
                <a:gridCol w="10956280"/>
              </a:tblGrid>
              <a:tr h="843967">
                <a:tc>
                  <a:txBody>
                    <a:bodyPr/>
                    <a:lstStyle/>
                    <a:p>
                      <a:pPr marL="25400" marR="0" lvl="0" indent="0" algn="ctr" defTabSz="914400" rtl="0" eaLnBrk="1" fontAlgn="base" latinLnBrk="0" hangingPunct="1">
                        <a:lnSpc>
                          <a:spcPct val="100000"/>
                        </a:lnSpc>
                        <a:spcBef>
                          <a:spcPct val="0"/>
                        </a:spcBef>
                        <a:spcAft>
                          <a:spcPct val="0"/>
                        </a:spcAft>
                        <a:buClrTx/>
                        <a:buSzTx/>
                        <a:buFontTx/>
                        <a:buNone/>
                        <a:tabLst/>
                      </a:pPr>
                      <a:r>
                        <a:rPr kumimoji="0" lang="en-US" sz="4900" b="0" i="0" u="none" strike="noStrike" cap="none" normalizeH="0" baseline="0" dirty="0" smtClean="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rPr>
                        <a:t>1</a:t>
                      </a:r>
                      <a:endParaRPr kumimoji="0" lang="en-US" sz="4900" b="0" i="0" u="none" strike="noStrike" cap="none" normalizeH="0" baseline="0" dirty="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endParaRP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c>
                  <a:txBody>
                    <a:bodyPr/>
                    <a:lstStyle/>
                    <a:p>
                      <a:pPr marL="25400" marR="0" lvl="0" indent="0" algn="l" defTabSz="914400" rtl="0" eaLnBrk="1" fontAlgn="base" latinLnBrk="0" hangingPunct="1">
                        <a:lnSpc>
                          <a:spcPct val="100000"/>
                        </a:lnSpc>
                        <a:spcBef>
                          <a:spcPct val="0"/>
                        </a:spcBef>
                        <a:spcAft>
                          <a:spcPct val="0"/>
                        </a:spcAft>
                        <a:buClrTx/>
                        <a:buSzTx/>
                        <a:buFontTx/>
                        <a:buNone/>
                        <a:tabLst/>
                        <a:defRPr/>
                      </a:pPr>
                      <a:r>
                        <a:rPr kumimoji="0" lang="en-US" sz="3500" b="0" i="0" u="none" strike="noStrike" cap="none" normalizeH="0" baseline="0" dirty="0" smtClean="0">
                          <a:ln>
                            <a:noFill/>
                          </a:ln>
                          <a:solidFill>
                            <a:schemeClr val="accent3"/>
                          </a:solidFill>
                          <a:effectLst/>
                          <a:latin typeface="Vista Sans OT Reg" pitchFamily="-65" charset="0"/>
                          <a:ea typeface="Vista Sans OT Reg" pitchFamily="-65" charset="0"/>
                          <a:cs typeface="Vista Sans OT Reg" pitchFamily="-65" charset="0"/>
                          <a:sym typeface="Vista Sans OT Reg" pitchFamily="-65" charset="0"/>
                        </a:rPr>
                        <a:t>Introduction</a:t>
                      </a: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r>
              <a:tr h="1036320">
                <a:tc>
                  <a:txBody>
                    <a:bodyPr/>
                    <a:lstStyle/>
                    <a:p>
                      <a:pPr marL="25400" marR="0" lvl="0" indent="0" algn="ctr" defTabSz="914400" rtl="0" eaLnBrk="1" fontAlgn="base" latinLnBrk="0" hangingPunct="1">
                        <a:lnSpc>
                          <a:spcPct val="100000"/>
                        </a:lnSpc>
                        <a:spcBef>
                          <a:spcPct val="0"/>
                        </a:spcBef>
                        <a:spcAft>
                          <a:spcPct val="0"/>
                        </a:spcAft>
                        <a:buClrTx/>
                        <a:buSzTx/>
                        <a:buFontTx/>
                        <a:buNone/>
                        <a:tabLst/>
                      </a:pPr>
                      <a:r>
                        <a:rPr kumimoji="0" lang="en-US" sz="4900" b="0" i="0" u="none" strike="noStrike" cap="none" normalizeH="0" baseline="0" dirty="0" smtClean="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rPr>
                        <a:t>2</a:t>
                      </a:r>
                      <a:endParaRPr kumimoji="0" lang="en-US" sz="4900" b="0" i="0" u="none" strike="noStrike" cap="none" normalizeH="0" baseline="0" dirty="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endParaRP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c>
                  <a:txBody>
                    <a:bodyPr/>
                    <a:lstStyle/>
                    <a:p>
                      <a:pPr marL="25400" marR="0" lvl="0" indent="0" algn="l" defTabSz="914400" rtl="0" eaLnBrk="1" fontAlgn="base" latinLnBrk="0" hangingPunct="1">
                        <a:lnSpc>
                          <a:spcPct val="100000"/>
                        </a:lnSpc>
                        <a:spcBef>
                          <a:spcPct val="0"/>
                        </a:spcBef>
                        <a:spcAft>
                          <a:spcPct val="0"/>
                        </a:spcAft>
                        <a:buClrTx/>
                        <a:buSzTx/>
                        <a:buFontTx/>
                        <a:buNone/>
                        <a:tabLst/>
                        <a:defRPr/>
                      </a:pPr>
                      <a:r>
                        <a:rPr kumimoji="0" lang="en-US" sz="3500" b="0" i="0" u="none" strike="noStrike" kern="1200" cap="none" normalizeH="0" baseline="0" dirty="0" smtClean="0">
                          <a:ln>
                            <a:noFill/>
                          </a:ln>
                          <a:solidFill>
                            <a:srgbClr val="969696"/>
                          </a:solidFill>
                          <a:effectLst/>
                          <a:latin typeface="Vista Sans OT Reg" pitchFamily="-65" charset="0"/>
                          <a:ea typeface="Vista Sans OT Reg" pitchFamily="-65" charset="0"/>
                          <a:cs typeface="Vista Sans OT Reg" pitchFamily="-65" charset="0"/>
                          <a:sym typeface="Vista Sans OT Reg" pitchFamily="-65" charset="0"/>
                        </a:rPr>
                        <a:t>The Past</a:t>
                      </a:r>
                      <a:endParaRPr kumimoji="0" lang="en-US" sz="3500" b="0" i="0" u="none" strike="noStrike" cap="none" normalizeH="0" baseline="0" dirty="0" smtClean="0">
                        <a:ln>
                          <a:noFill/>
                        </a:ln>
                        <a:solidFill>
                          <a:srgbClr val="969696"/>
                        </a:solidFill>
                        <a:effectLst/>
                        <a:latin typeface="Vista Sans OT Reg" pitchFamily="-65" charset="0"/>
                        <a:ea typeface="Vista Sans OT Reg" pitchFamily="-65" charset="0"/>
                        <a:cs typeface="Vista Sans OT Reg" pitchFamily="-65" charset="0"/>
                        <a:sym typeface="Vista Sans OT Reg" pitchFamily="-65" charset="0"/>
                      </a:endParaRP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r>
              <a:tr h="1050359">
                <a:tc>
                  <a:txBody>
                    <a:bodyPr/>
                    <a:lstStyle/>
                    <a:p>
                      <a:pPr marL="25400" marR="0" lvl="0" indent="0" algn="ctr" defTabSz="914400" rtl="0" eaLnBrk="1" fontAlgn="base" latinLnBrk="0" hangingPunct="1">
                        <a:lnSpc>
                          <a:spcPct val="100000"/>
                        </a:lnSpc>
                        <a:spcBef>
                          <a:spcPct val="0"/>
                        </a:spcBef>
                        <a:spcAft>
                          <a:spcPct val="0"/>
                        </a:spcAft>
                        <a:buClrTx/>
                        <a:buSzTx/>
                        <a:buFontTx/>
                        <a:buNone/>
                        <a:tabLst/>
                      </a:pPr>
                      <a:r>
                        <a:rPr kumimoji="0" lang="en-US" sz="4900" b="0" i="0" u="none" strike="noStrike" cap="none" normalizeH="0" baseline="0" dirty="0" smtClean="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rPr>
                        <a:t>3</a:t>
                      </a:r>
                      <a:endParaRPr kumimoji="0" lang="en-US" sz="4900" b="0" i="0" u="none" strike="noStrike" cap="none" normalizeH="0" baseline="0" dirty="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endParaRP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c>
                  <a:txBody>
                    <a:bodyPr/>
                    <a:lstStyle/>
                    <a:p>
                      <a:pPr marL="25400" marR="0" lvl="0" indent="0" algn="l" defTabSz="914400" rtl="0" eaLnBrk="1" fontAlgn="base" latinLnBrk="0" hangingPunct="1">
                        <a:lnSpc>
                          <a:spcPct val="100000"/>
                        </a:lnSpc>
                        <a:spcBef>
                          <a:spcPct val="0"/>
                        </a:spcBef>
                        <a:spcAft>
                          <a:spcPct val="0"/>
                        </a:spcAft>
                        <a:buClrTx/>
                        <a:buSzTx/>
                        <a:buFontTx/>
                        <a:buNone/>
                        <a:tabLst/>
                        <a:defRPr/>
                      </a:pPr>
                      <a:r>
                        <a:rPr kumimoji="0" lang="en-US" sz="3500" b="0" i="0" u="none" strike="noStrike" kern="1200" cap="none" normalizeH="0" baseline="0" dirty="0" smtClean="0">
                          <a:ln>
                            <a:noFill/>
                          </a:ln>
                          <a:solidFill>
                            <a:schemeClr val="bg1"/>
                          </a:solidFill>
                          <a:effectLst/>
                          <a:latin typeface="Vista Sans OT Reg" pitchFamily="-65" charset="0"/>
                          <a:ea typeface="Vista Sans OT Reg" pitchFamily="-65" charset="0"/>
                          <a:cs typeface="Vista Sans OT Reg" pitchFamily="-65" charset="0"/>
                          <a:sym typeface="Vista Sans OT Reg" pitchFamily="-65" charset="0"/>
                        </a:rPr>
                        <a:t>Testing for Quality</a:t>
                      </a: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r>
              <a:tr h="1050359">
                <a:tc>
                  <a:txBody>
                    <a:bodyPr/>
                    <a:lstStyle/>
                    <a:p>
                      <a:pPr marL="25400" marR="0" lvl="0" indent="0" algn="ctr" defTabSz="914400" rtl="0" eaLnBrk="1" fontAlgn="base" latinLnBrk="0" hangingPunct="1">
                        <a:lnSpc>
                          <a:spcPct val="100000"/>
                        </a:lnSpc>
                        <a:spcBef>
                          <a:spcPct val="0"/>
                        </a:spcBef>
                        <a:spcAft>
                          <a:spcPct val="0"/>
                        </a:spcAft>
                        <a:buClrTx/>
                        <a:buSzTx/>
                        <a:buFontTx/>
                        <a:buNone/>
                        <a:tabLst/>
                      </a:pPr>
                      <a:r>
                        <a:rPr kumimoji="0" lang="en-US" sz="4900" b="0" i="0" u="none" strike="noStrike" cap="none" normalizeH="0" baseline="0" dirty="0" smtClean="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rPr>
                        <a:t>4</a:t>
                      </a: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c>
                  <a:txBody>
                    <a:bodyPr/>
                    <a:lstStyle/>
                    <a:p>
                      <a:pPr marL="25400" marR="0" lvl="0" indent="0" algn="l" defTabSz="914400" rtl="0" eaLnBrk="1" fontAlgn="base" latinLnBrk="0" hangingPunct="1">
                        <a:lnSpc>
                          <a:spcPct val="100000"/>
                        </a:lnSpc>
                        <a:spcBef>
                          <a:spcPct val="0"/>
                        </a:spcBef>
                        <a:spcAft>
                          <a:spcPct val="0"/>
                        </a:spcAft>
                        <a:buClrTx/>
                        <a:buSzTx/>
                        <a:buFontTx/>
                        <a:buNone/>
                        <a:tabLst/>
                        <a:defRPr/>
                      </a:pPr>
                      <a:r>
                        <a:rPr kumimoji="0" lang="en-US" sz="3500" b="0" i="0" u="none" strike="noStrike" cap="none" normalizeH="0" baseline="0" dirty="0" smtClean="0">
                          <a:ln>
                            <a:noFill/>
                          </a:ln>
                          <a:solidFill>
                            <a:srgbClr val="969696"/>
                          </a:solidFill>
                          <a:effectLst/>
                          <a:latin typeface="Vista Sans OT Reg" pitchFamily="-65" charset="0"/>
                          <a:ea typeface="Vista Sans OT Reg" pitchFamily="-65" charset="0"/>
                          <a:cs typeface="Vista Sans OT Reg" pitchFamily="-65" charset="0"/>
                          <a:sym typeface="Vista Sans OT Reg" pitchFamily="-65" charset="0"/>
                        </a:rPr>
                        <a:t>Testing for Productivity</a:t>
                      </a: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r>
              <a:tr h="1050359">
                <a:tc>
                  <a:txBody>
                    <a:bodyPr/>
                    <a:lstStyle/>
                    <a:p>
                      <a:pPr marL="25400" marR="0" lvl="0" indent="0" algn="ctr" defTabSz="914400" rtl="0" eaLnBrk="1" fontAlgn="base" latinLnBrk="0" hangingPunct="1">
                        <a:lnSpc>
                          <a:spcPct val="100000"/>
                        </a:lnSpc>
                        <a:spcBef>
                          <a:spcPct val="0"/>
                        </a:spcBef>
                        <a:spcAft>
                          <a:spcPct val="0"/>
                        </a:spcAft>
                        <a:buClrTx/>
                        <a:buSzTx/>
                        <a:buFontTx/>
                        <a:buNone/>
                        <a:tabLst/>
                      </a:pPr>
                      <a:r>
                        <a:rPr kumimoji="0" lang="en-US" sz="4900" b="0" i="0" u="none" strike="noStrike" cap="none" normalizeH="0" baseline="0" dirty="0" smtClean="0">
                          <a:ln>
                            <a:noFill/>
                          </a:ln>
                          <a:solidFill>
                            <a:srgbClr val="415995"/>
                          </a:solidFill>
                          <a:effectLst/>
                          <a:latin typeface="Vista Sans OT Bold" pitchFamily="-65" charset="0"/>
                          <a:ea typeface="Vista Sans OT Bold" pitchFamily="-65" charset="0"/>
                          <a:cs typeface="Vista Sans OT Bold" pitchFamily="-65" charset="0"/>
                          <a:sym typeface="Vista Sans OT Bold" pitchFamily="-65" charset="0"/>
                        </a:rPr>
                        <a:t>5</a:t>
                      </a: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c>
                  <a:txBody>
                    <a:bodyPr/>
                    <a:lstStyle/>
                    <a:p>
                      <a:pPr marL="25400" marR="0" lvl="0" indent="0" algn="l" defTabSz="914400" rtl="0" eaLnBrk="1" fontAlgn="base" latinLnBrk="0" hangingPunct="1">
                        <a:lnSpc>
                          <a:spcPct val="100000"/>
                        </a:lnSpc>
                        <a:spcBef>
                          <a:spcPct val="0"/>
                        </a:spcBef>
                        <a:spcAft>
                          <a:spcPct val="0"/>
                        </a:spcAft>
                        <a:buClrTx/>
                        <a:buSzTx/>
                        <a:buFontTx/>
                        <a:buNone/>
                        <a:tabLst/>
                        <a:defRPr/>
                      </a:pPr>
                      <a:r>
                        <a:rPr kumimoji="0" lang="en-US" sz="3500" b="0" i="0" u="none" strike="noStrike" cap="none" normalizeH="0" baseline="0" dirty="0" smtClean="0">
                          <a:ln>
                            <a:noFill/>
                          </a:ln>
                          <a:solidFill>
                            <a:srgbClr val="969696"/>
                          </a:solidFill>
                          <a:effectLst/>
                          <a:latin typeface="Vista Sans OT Reg" pitchFamily="-65" charset="0"/>
                          <a:ea typeface="Vista Sans OT Reg" pitchFamily="-65" charset="0"/>
                          <a:cs typeface="Vista Sans OT Reg" pitchFamily="-65" charset="0"/>
                          <a:sym typeface="Vista Sans OT Reg" pitchFamily="-65" charset="0"/>
                        </a:rPr>
                        <a:t>The Future</a:t>
                      </a:r>
                    </a:p>
                  </a:txBody>
                  <a:tcPr marL="63500" marR="63500" marT="63500" marB="63500" anchor="ctr" horzOverflow="overflow">
                    <a:lnL cap="flat">
                      <a:noFill/>
                    </a:lnL>
                    <a:lnR cap="flat">
                      <a:noFill/>
                    </a:lnR>
                    <a:lnT w="50800" cap="flat" cmpd="sng" algn="ctr">
                      <a:solidFill>
                        <a:srgbClr val="415995"/>
                      </a:solidFill>
                      <a:prstDash val="solid"/>
                      <a:round/>
                      <a:headEnd type="none" w="med" len="med"/>
                      <a:tailEnd type="none" w="med" len="med"/>
                    </a:lnT>
                    <a:lnB w="50800" cap="flat" cmpd="sng" algn="ctr">
                      <a:solidFill>
                        <a:srgbClr val="415995"/>
                      </a:solidFill>
                      <a:prstDash val="solid"/>
                      <a:round/>
                      <a:headEnd type="none" w="med" len="med"/>
                      <a:tailEnd type="none" w="med" len="med"/>
                    </a:lnB>
                    <a:lnTlToBr>
                      <a:noFill/>
                    </a:lnTlToBr>
                    <a:lnBlToTr>
                      <a:noFill/>
                    </a:lnBlToTr>
                    <a:solidFill>
                      <a:srgbClr val="D9DEE9"/>
                    </a:solidFill>
                  </a:tcPr>
                </a:tc>
              </a:tr>
            </a:tbl>
          </a:graphicData>
        </a:graphic>
      </p:graphicFrame>
      <p:sp>
        <p:nvSpPr>
          <p:cNvPr id="9255" name="Rectangle 39"/>
          <p:cNvSpPr>
            <a:spLocks noGrp="1" noChangeArrowheads="1"/>
          </p:cNvSpPr>
          <p:nvPr>
            <p:ph type="title"/>
          </p:nvPr>
        </p:nvSpPr>
        <p:spPr>
          <a:xfrm>
            <a:off x="787400" y="647704"/>
            <a:ext cx="11417300" cy="660401"/>
          </a:xfrm>
          <a:ln/>
        </p:spPr>
        <p:txBody>
          <a:bodyPr lIns="0" tIns="0" rIns="0" bIns="0" anchor="t"/>
          <a:lstStyle/>
          <a:p>
            <a:r>
              <a:rPr lang="en-US" dirty="0"/>
              <a:t>Agenda</a:t>
            </a:r>
          </a:p>
        </p:txBody>
      </p:sp>
    </p:spTree>
    <p:extLst>
      <p:ext uri="{BB962C8B-B14F-4D97-AF65-F5344CB8AC3E}">
        <p14:creationId xmlns:p14="http://schemas.microsoft.com/office/powerpoint/2010/main" val="194745553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0" y="482600"/>
            <a:ext cx="11811000" cy="762000"/>
          </a:xfrm>
        </p:spPr>
        <p:txBody>
          <a:bodyPr/>
          <a:lstStyle/>
          <a:p>
            <a:r>
              <a:rPr lang="en-US" dirty="0" smtClean="0"/>
              <a:t>Testing For Quality</a:t>
            </a:r>
            <a:endParaRPr lang="en-US" dirty="0"/>
          </a:p>
        </p:txBody>
      </p:sp>
      <p:sp>
        <p:nvSpPr>
          <p:cNvPr id="3" name="TextBox 2"/>
          <p:cNvSpPr txBox="1"/>
          <p:nvPr/>
        </p:nvSpPr>
        <p:spPr>
          <a:xfrm>
            <a:off x="863600" y="1640563"/>
            <a:ext cx="10439400" cy="5806717"/>
          </a:xfrm>
          <a:prstGeom prst="rect">
            <a:avLst/>
          </a:prstGeom>
          <a:noFill/>
        </p:spPr>
        <p:txBody>
          <a:bodyPr wrap="square" rtlCol="0">
            <a:spAutoFit/>
          </a:bodyPr>
          <a:lstStyle/>
          <a:p>
            <a:r>
              <a:rPr lang="en-US" sz="3200" dirty="0">
                <a:solidFill>
                  <a:schemeClr val="tx1">
                    <a:lumMod val="85000"/>
                  </a:schemeClr>
                </a:solidFill>
              </a:rPr>
              <a:t>To understand product quality, you must test the product with that purpose in mind. </a:t>
            </a:r>
          </a:p>
          <a:p>
            <a:endParaRPr lang="en-US" sz="1400" dirty="0">
              <a:solidFill>
                <a:schemeClr val="tx1">
                  <a:lumMod val="85000"/>
                </a:schemeClr>
              </a:solidFill>
            </a:endParaRPr>
          </a:p>
          <a:p>
            <a:r>
              <a:rPr lang="en-US" sz="3200" dirty="0">
                <a:solidFill>
                  <a:schemeClr val="tx1">
                    <a:lumMod val="85000"/>
                  </a:schemeClr>
                </a:solidFill>
              </a:rPr>
              <a:t>Problems:</a:t>
            </a:r>
          </a:p>
          <a:p>
            <a:pPr marL="457200" indent="-457200">
              <a:buFont typeface="Arial"/>
              <a:buChar char="•"/>
            </a:pPr>
            <a:r>
              <a:rPr lang="en-US" sz="3200" dirty="0">
                <a:solidFill>
                  <a:schemeClr val="tx1">
                    <a:lumMod val="85000"/>
                  </a:schemeClr>
                </a:solidFill>
              </a:rPr>
              <a:t>M</a:t>
            </a:r>
            <a:r>
              <a:rPr lang="en-US" sz="3200" dirty="0" smtClean="0">
                <a:solidFill>
                  <a:schemeClr val="tx1">
                    <a:lumMod val="85000"/>
                  </a:schemeClr>
                </a:solidFill>
              </a:rPr>
              <a:t>edium </a:t>
            </a:r>
            <a:r>
              <a:rPr lang="en-US" sz="3200" dirty="0">
                <a:solidFill>
                  <a:schemeClr val="tx1">
                    <a:lumMod val="85000"/>
                  </a:schemeClr>
                </a:solidFill>
              </a:rPr>
              <a:t>and large </a:t>
            </a:r>
            <a:r>
              <a:rPr lang="en-US" sz="3200" dirty="0" smtClean="0">
                <a:solidFill>
                  <a:schemeClr val="tx1">
                    <a:lumMod val="85000"/>
                  </a:schemeClr>
                </a:solidFill>
              </a:rPr>
              <a:t>tests</a:t>
            </a:r>
            <a:endParaRPr lang="en-US" sz="3200" dirty="0">
              <a:solidFill>
                <a:schemeClr val="tx1">
                  <a:lumMod val="85000"/>
                </a:schemeClr>
              </a:solidFill>
            </a:endParaRPr>
          </a:p>
          <a:p>
            <a:pPr marL="457200" indent="-457200">
              <a:buFont typeface="Arial"/>
              <a:buChar char="•"/>
            </a:pPr>
            <a:r>
              <a:rPr lang="en-US" sz="3200" dirty="0">
                <a:solidFill>
                  <a:schemeClr val="tx1">
                    <a:lumMod val="85000"/>
                  </a:schemeClr>
                </a:solidFill>
              </a:rPr>
              <a:t>H</a:t>
            </a:r>
            <a:r>
              <a:rPr lang="en-US" sz="3200" dirty="0" smtClean="0">
                <a:solidFill>
                  <a:schemeClr val="tx1">
                    <a:lumMod val="85000"/>
                  </a:schemeClr>
                </a:solidFill>
              </a:rPr>
              <a:t>ard </a:t>
            </a:r>
            <a:r>
              <a:rPr lang="en-US" sz="3200" dirty="0">
                <a:solidFill>
                  <a:schemeClr val="tx1">
                    <a:lumMod val="85000"/>
                  </a:schemeClr>
                </a:solidFill>
              </a:rPr>
              <a:t>to </a:t>
            </a:r>
            <a:r>
              <a:rPr lang="en-US" sz="3200" dirty="0" smtClean="0">
                <a:solidFill>
                  <a:schemeClr val="tx1">
                    <a:lumMod val="85000"/>
                  </a:schemeClr>
                </a:solidFill>
              </a:rPr>
              <a:t>design and write well</a:t>
            </a:r>
            <a:endParaRPr lang="en-US" sz="3200" dirty="0">
              <a:solidFill>
                <a:schemeClr val="tx1">
                  <a:lumMod val="85000"/>
                </a:schemeClr>
              </a:solidFill>
            </a:endParaRPr>
          </a:p>
          <a:p>
            <a:pPr marL="457200" indent="-457200">
              <a:buFont typeface="Arial"/>
              <a:buChar char="•"/>
            </a:pPr>
            <a:r>
              <a:rPr lang="en-US" sz="3200" dirty="0">
                <a:solidFill>
                  <a:schemeClr val="tx1">
                    <a:lumMod val="85000"/>
                  </a:schemeClr>
                </a:solidFill>
              </a:rPr>
              <a:t>D</a:t>
            </a:r>
            <a:r>
              <a:rPr lang="en-US" sz="3200" dirty="0" smtClean="0">
                <a:solidFill>
                  <a:schemeClr val="tx1">
                    <a:lumMod val="85000"/>
                  </a:schemeClr>
                </a:solidFill>
              </a:rPr>
              <a:t>ifficult </a:t>
            </a:r>
            <a:r>
              <a:rPr lang="en-US" sz="3200" dirty="0">
                <a:solidFill>
                  <a:schemeClr val="tx1">
                    <a:lumMod val="85000"/>
                  </a:schemeClr>
                </a:solidFill>
              </a:rPr>
              <a:t>to debug</a:t>
            </a:r>
          </a:p>
          <a:p>
            <a:pPr marL="457200" indent="-457200">
              <a:buFont typeface="Arial"/>
              <a:buChar char="•"/>
            </a:pPr>
            <a:r>
              <a:rPr lang="en-US" sz="3200" dirty="0">
                <a:solidFill>
                  <a:schemeClr val="tx1">
                    <a:lumMod val="85000"/>
                  </a:schemeClr>
                </a:solidFill>
              </a:rPr>
              <a:t>T</a:t>
            </a:r>
            <a:r>
              <a:rPr lang="en-US" sz="3200" dirty="0" smtClean="0">
                <a:solidFill>
                  <a:schemeClr val="tx1">
                    <a:lumMod val="85000"/>
                  </a:schemeClr>
                </a:solidFill>
              </a:rPr>
              <a:t>ests </a:t>
            </a:r>
            <a:r>
              <a:rPr lang="en-US" sz="3200" dirty="0">
                <a:solidFill>
                  <a:schemeClr val="tx1">
                    <a:lumMod val="85000"/>
                  </a:schemeClr>
                </a:solidFill>
              </a:rPr>
              <a:t>are more flaky as the system complexity grows</a:t>
            </a:r>
          </a:p>
          <a:p>
            <a:pPr marL="457200" indent="-457200">
              <a:buFont typeface="Arial"/>
              <a:buChar char="•"/>
            </a:pPr>
            <a:r>
              <a:rPr lang="en-US" sz="3200" dirty="0">
                <a:solidFill>
                  <a:schemeClr val="tx1">
                    <a:lumMod val="85000"/>
                  </a:schemeClr>
                </a:solidFill>
              </a:rPr>
              <a:t>T</a:t>
            </a:r>
            <a:r>
              <a:rPr lang="en-US" sz="3200" dirty="0" smtClean="0">
                <a:solidFill>
                  <a:schemeClr val="tx1">
                    <a:lumMod val="85000"/>
                  </a:schemeClr>
                </a:solidFill>
              </a:rPr>
              <a:t>ake </a:t>
            </a:r>
            <a:r>
              <a:rPr lang="en-US" sz="3200" dirty="0">
                <a:solidFill>
                  <a:schemeClr val="tx1">
                    <a:lumMod val="85000"/>
                  </a:schemeClr>
                </a:solidFill>
              </a:rPr>
              <a:t>long time to run</a:t>
            </a:r>
          </a:p>
          <a:p>
            <a:pPr marL="457200" indent="-457200">
              <a:buFont typeface="Arial"/>
              <a:buChar char="•"/>
            </a:pPr>
            <a:r>
              <a:rPr lang="en-US" sz="3200" dirty="0">
                <a:solidFill>
                  <a:schemeClr val="tx1">
                    <a:lumMod val="85000"/>
                  </a:schemeClr>
                </a:solidFill>
              </a:rPr>
              <a:t>R</a:t>
            </a:r>
            <a:r>
              <a:rPr lang="en-US" sz="3200" dirty="0" smtClean="0">
                <a:solidFill>
                  <a:schemeClr val="tx1">
                    <a:lumMod val="85000"/>
                  </a:schemeClr>
                </a:solidFill>
              </a:rPr>
              <a:t>equire (smart) people </a:t>
            </a:r>
            <a:r>
              <a:rPr lang="en-US" sz="3200" dirty="0">
                <a:solidFill>
                  <a:schemeClr val="tx1">
                    <a:lumMod val="85000"/>
                  </a:schemeClr>
                </a:solidFill>
              </a:rPr>
              <a:t>for </a:t>
            </a:r>
            <a:r>
              <a:rPr lang="en-US" sz="3200" dirty="0" smtClean="0">
                <a:solidFill>
                  <a:schemeClr val="tx1">
                    <a:lumMod val="85000"/>
                  </a:schemeClr>
                </a:solidFill>
              </a:rPr>
              <a:t>analysis [expensive]</a:t>
            </a:r>
          </a:p>
          <a:p>
            <a:pPr marL="457200" indent="-457200">
              <a:buFont typeface="Arial"/>
              <a:buChar char="•"/>
            </a:pPr>
            <a:r>
              <a:rPr lang="en-US" sz="3200" dirty="0" smtClean="0">
                <a:solidFill>
                  <a:schemeClr val="tx1">
                    <a:lumMod val="85000"/>
                  </a:schemeClr>
                </a:solidFill>
              </a:rPr>
              <a:t>Find real and superficial bugs?</a:t>
            </a:r>
          </a:p>
          <a:p>
            <a:endParaRPr lang="en-US" sz="1400" dirty="0">
              <a:solidFill>
                <a:schemeClr val="tx1">
                  <a:lumMod val="85000"/>
                </a:schemeClr>
              </a:solidFill>
            </a:endParaRPr>
          </a:p>
          <a:p>
            <a:r>
              <a:rPr lang="en-US" sz="3200" dirty="0">
                <a:solidFill>
                  <a:schemeClr val="tx1">
                    <a:lumMod val="85000"/>
                  </a:schemeClr>
                </a:solidFill>
              </a:rPr>
              <a:t>Result: </a:t>
            </a:r>
            <a:r>
              <a:rPr lang="en-US" sz="3200" dirty="0" smtClean="0">
                <a:solidFill>
                  <a:schemeClr val="tx1">
                    <a:lumMod val="85000"/>
                  </a:schemeClr>
                </a:solidFill>
              </a:rPr>
              <a:t>We may get a high-quality product…sometimes.</a:t>
            </a:r>
          </a:p>
          <a:p>
            <a:r>
              <a:rPr lang="en-US" sz="3200" dirty="0" smtClean="0">
                <a:solidFill>
                  <a:schemeClr val="tx1">
                    <a:lumMod val="85000"/>
                  </a:schemeClr>
                </a:solidFill>
              </a:rPr>
              <a:t>Result: We get an expensive product…almost always.</a:t>
            </a:r>
          </a:p>
        </p:txBody>
      </p:sp>
    </p:spTree>
    <p:extLst>
      <p:ext uri="{BB962C8B-B14F-4D97-AF65-F5344CB8AC3E}">
        <p14:creationId xmlns:p14="http://schemas.microsoft.com/office/powerpoint/2010/main" val="272651201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0" y="482600"/>
            <a:ext cx="11811000" cy="762000"/>
          </a:xfrm>
        </p:spPr>
        <p:txBody>
          <a:bodyPr/>
          <a:lstStyle/>
          <a:p>
            <a:r>
              <a:rPr lang="en-US" dirty="0" smtClean="0"/>
              <a:t>When is Quality Important?</a:t>
            </a:r>
            <a:endParaRPr lang="en-US" dirty="0"/>
          </a:p>
        </p:txBody>
      </p:sp>
      <p:sp>
        <p:nvSpPr>
          <p:cNvPr id="3" name="TextBox 2"/>
          <p:cNvSpPr txBox="1"/>
          <p:nvPr/>
        </p:nvSpPr>
        <p:spPr>
          <a:xfrm>
            <a:off x="863600" y="1640563"/>
            <a:ext cx="10439400" cy="5165003"/>
          </a:xfrm>
          <a:prstGeom prst="rect">
            <a:avLst/>
          </a:prstGeom>
          <a:noFill/>
        </p:spPr>
        <p:txBody>
          <a:bodyPr wrap="square" rtlCol="0">
            <a:spAutoFit/>
          </a:bodyPr>
          <a:lstStyle/>
          <a:p>
            <a:r>
              <a:rPr lang="en-US" sz="3200" dirty="0" smtClean="0">
                <a:solidFill>
                  <a:schemeClr val="tx1">
                    <a:lumMod val="85000"/>
                  </a:schemeClr>
                </a:solidFill>
              </a:rPr>
              <a:t>Easy to state:</a:t>
            </a:r>
            <a:endParaRPr lang="en-US" sz="3200" dirty="0">
              <a:solidFill>
                <a:schemeClr val="tx1">
                  <a:lumMod val="85000"/>
                </a:schemeClr>
              </a:solidFill>
            </a:endParaRPr>
          </a:p>
          <a:p>
            <a:pPr marL="457200" indent="-457200">
              <a:buFont typeface="Arial"/>
              <a:buChar char="•"/>
            </a:pPr>
            <a:r>
              <a:rPr lang="en-US" sz="3200" dirty="0" smtClean="0">
                <a:solidFill>
                  <a:schemeClr val="tx1">
                    <a:lumMod val="85000"/>
                  </a:schemeClr>
                </a:solidFill>
              </a:rPr>
              <a:t>When a field/industry is highly regulated (maybe drug manufacturing?)</a:t>
            </a:r>
            <a:endParaRPr lang="en-US" sz="3200" dirty="0">
              <a:solidFill>
                <a:schemeClr val="tx1">
                  <a:lumMod val="85000"/>
                </a:schemeClr>
              </a:solidFill>
            </a:endParaRPr>
          </a:p>
          <a:p>
            <a:pPr marL="457200" indent="-457200">
              <a:buFont typeface="Arial"/>
              <a:buChar char="•"/>
            </a:pPr>
            <a:r>
              <a:rPr lang="en-US" sz="3200" dirty="0" smtClean="0">
                <a:solidFill>
                  <a:schemeClr val="tx1">
                    <a:lumMod val="85000"/>
                  </a:schemeClr>
                </a:solidFill>
              </a:rPr>
              <a:t>When human lives are at stake (hospital equipment, planes, cars?)</a:t>
            </a:r>
            <a:endParaRPr lang="en-US" sz="3200" dirty="0">
              <a:solidFill>
                <a:schemeClr val="tx1">
                  <a:lumMod val="85000"/>
                </a:schemeClr>
              </a:solidFill>
            </a:endParaRPr>
          </a:p>
          <a:p>
            <a:pPr marL="457200" indent="-457200">
              <a:buFont typeface="Arial"/>
              <a:buChar char="•"/>
            </a:pPr>
            <a:r>
              <a:rPr lang="en-US" sz="3200" dirty="0" smtClean="0">
                <a:solidFill>
                  <a:schemeClr val="tx1">
                    <a:lumMod val="85000"/>
                  </a:schemeClr>
                </a:solidFill>
              </a:rPr>
              <a:t>When security is at stake</a:t>
            </a:r>
            <a:endParaRPr lang="en-US" sz="3200" dirty="0">
              <a:solidFill>
                <a:schemeClr val="tx1">
                  <a:lumMod val="85000"/>
                </a:schemeClr>
              </a:solidFill>
            </a:endParaRPr>
          </a:p>
          <a:p>
            <a:pPr marL="457200" indent="-457200">
              <a:buFont typeface="Arial"/>
              <a:buChar char="•"/>
            </a:pPr>
            <a:r>
              <a:rPr lang="en-US" sz="3200" dirty="0" smtClean="0">
                <a:solidFill>
                  <a:schemeClr val="tx1">
                    <a:lumMod val="85000"/>
                  </a:schemeClr>
                </a:solidFill>
              </a:rPr>
              <a:t>When money is exchanging hands (isn’t that what SOX compliance is all about?)</a:t>
            </a:r>
            <a:endParaRPr lang="en-US" sz="3200" dirty="0">
              <a:solidFill>
                <a:schemeClr val="tx1">
                  <a:lumMod val="85000"/>
                </a:schemeClr>
              </a:solidFill>
            </a:endParaRPr>
          </a:p>
          <a:p>
            <a:pPr marL="457200" indent="-457200">
              <a:buFont typeface="Arial"/>
              <a:buChar char="•"/>
            </a:pPr>
            <a:r>
              <a:rPr lang="en-US" sz="3200" dirty="0">
                <a:solidFill>
                  <a:schemeClr val="tx1">
                    <a:lumMod val="85000"/>
                  </a:schemeClr>
                </a:solidFill>
              </a:rPr>
              <a:t>T</a:t>
            </a:r>
            <a:r>
              <a:rPr lang="en-US" sz="3200" dirty="0" smtClean="0">
                <a:solidFill>
                  <a:schemeClr val="tx1">
                    <a:lumMod val="85000"/>
                  </a:schemeClr>
                </a:solidFill>
              </a:rPr>
              <a:t>ake </a:t>
            </a:r>
            <a:r>
              <a:rPr lang="en-US" sz="3200" dirty="0">
                <a:solidFill>
                  <a:schemeClr val="tx1">
                    <a:lumMod val="85000"/>
                  </a:schemeClr>
                </a:solidFill>
              </a:rPr>
              <a:t>long time to </a:t>
            </a:r>
            <a:r>
              <a:rPr lang="en-US" sz="3200" dirty="0" smtClean="0">
                <a:solidFill>
                  <a:schemeClr val="tx1">
                    <a:lumMod val="85000"/>
                  </a:schemeClr>
                </a:solidFill>
              </a:rPr>
              <a:t>run</a:t>
            </a:r>
          </a:p>
          <a:p>
            <a:pPr marL="457200" indent="-457200">
              <a:buFont typeface="Arial"/>
              <a:buChar char="•"/>
            </a:pPr>
            <a:endParaRPr lang="en-US" sz="3200" dirty="0">
              <a:solidFill>
                <a:schemeClr val="tx1">
                  <a:lumMod val="85000"/>
                </a:schemeClr>
              </a:solidFill>
            </a:endParaRPr>
          </a:p>
          <a:p>
            <a:r>
              <a:rPr lang="en-US" sz="3200" dirty="0" smtClean="0">
                <a:solidFill>
                  <a:schemeClr val="tx1">
                    <a:lumMod val="85000"/>
                  </a:schemeClr>
                </a:solidFill>
              </a:rPr>
              <a:t>Let’s take a look at some of these…</a:t>
            </a:r>
            <a:endParaRPr lang="en-US" sz="3200" dirty="0">
              <a:solidFill>
                <a:schemeClr val="tx1">
                  <a:lumMod val="85000"/>
                </a:schemeClr>
              </a:solidFill>
            </a:endParaRPr>
          </a:p>
        </p:txBody>
      </p:sp>
    </p:spTree>
    <p:extLst>
      <p:ext uri="{BB962C8B-B14F-4D97-AF65-F5344CB8AC3E}">
        <p14:creationId xmlns:p14="http://schemas.microsoft.com/office/powerpoint/2010/main" val="2922413430"/>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Title">
  <a:themeElements>
    <a:clrScheme name="">
      <a:dk1>
        <a:srgbClr val="808080"/>
      </a:dk1>
      <a:lt1>
        <a:srgbClr val="FFFFFF"/>
      </a:lt1>
      <a:dk2>
        <a:srgbClr val="000000"/>
      </a:dk2>
      <a:lt2>
        <a:srgbClr val="000000"/>
      </a:lt2>
      <a:accent1>
        <a:srgbClr val="F0C423"/>
      </a:accent1>
      <a:accent2>
        <a:srgbClr val="333399"/>
      </a:accent2>
      <a:accent3>
        <a:srgbClr val="AAAAAA"/>
      </a:accent3>
      <a:accent4>
        <a:srgbClr val="DADADA"/>
      </a:accent4>
      <a:accent5>
        <a:srgbClr val="F6DEAC"/>
      </a:accent5>
      <a:accent6>
        <a:srgbClr val="2D2D8A"/>
      </a:accent6>
      <a:hlink>
        <a:srgbClr val="009999"/>
      </a:hlink>
      <a:folHlink>
        <a:srgbClr val="99CC00"/>
      </a:folHlink>
    </a:clrScheme>
    <a:fontScheme name="Title">
      <a:majorFont>
        <a:latin typeface="Vista Sans OT Medium"/>
        <a:ea typeface="ヒラギノ角ゴ ProN W6"/>
        <a:cs typeface="ヒラギノ角ゴ ProN W6"/>
      </a:majorFont>
      <a:minorFont>
        <a:latin typeface="Vista Sans OT Reg"/>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0C423"/>
        </a:solidFill>
        <a:ln w="25400" cap="flat" cmpd="sng" algn="ctr">
          <a:noFill/>
          <a:prstDash val="solid"/>
          <a:round/>
          <a:headEnd type="arrow"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Vista Sans OT Reg" pitchFamily="-65" charset="0"/>
            <a:ea typeface="ヒラギノ角ゴ ProN W3" pitchFamily="-65" charset="-128"/>
            <a:cs typeface="ヒラギノ角ゴ ProN W3" pitchFamily="-65" charset="-128"/>
            <a:sym typeface="Vista Sans OT Reg" pitchFamily="-65" charset="0"/>
          </a:defRPr>
        </a:defPPr>
      </a:lstStyle>
    </a:spDef>
    <a:lnDef>
      <a:spPr bwMode="auto">
        <a:xfrm>
          <a:off x="0" y="0"/>
          <a:ext cx="1" cy="1"/>
        </a:xfrm>
        <a:custGeom>
          <a:avLst/>
          <a:gdLst/>
          <a:ahLst/>
          <a:cxnLst/>
          <a:rect l="0" t="0" r="0" b="0"/>
          <a:pathLst/>
        </a:custGeom>
        <a:solidFill>
          <a:srgbClr val="F0C423"/>
        </a:solidFill>
        <a:ln w="25400" cap="flat" cmpd="sng" algn="ctr">
          <a:noFill/>
          <a:prstDash val="solid"/>
          <a:round/>
          <a:headEnd type="arrow"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Vista Sans OT Reg" pitchFamily="-65" charset="0"/>
            <a:ea typeface="ヒラギノ角ゴ ProN W3" pitchFamily="-65" charset="-128"/>
            <a:cs typeface="ヒラギノ角ゴ ProN W3" pitchFamily="-65" charset="-128"/>
            <a:sym typeface="Vista Sans OT Reg" pitchFamily="-65"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eque Blue">
  <a:themeElements>
    <a:clrScheme name="Custom 1">
      <a:dk1>
        <a:srgbClr val="000000"/>
      </a:dk1>
      <a:lt1>
        <a:srgbClr val="FFFFFF"/>
      </a:lt1>
      <a:dk2>
        <a:srgbClr val="000000"/>
      </a:dk2>
      <a:lt2>
        <a:srgbClr val="000000"/>
      </a:lt2>
      <a:accent1>
        <a:srgbClr val="F0C423"/>
      </a:accent1>
      <a:accent2>
        <a:srgbClr val="333399"/>
      </a:accent2>
      <a:accent3>
        <a:srgbClr val="AAAAAA"/>
      </a:accent3>
      <a:accent4>
        <a:srgbClr val="DADADA"/>
      </a:accent4>
      <a:accent5>
        <a:srgbClr val="F6DEAC"/>
      </a:accent5>
      <a:accent6>
        <a:srgbClr val="2D2D8A"/>
      </a:accent6>
      <a:hlink>
        <a:srgbClr val="1E1399"/>
      </a:hlink>
      <a:folHlink>
        <a:srgbClr val="1F13AE"/>
      </a:folHlink>
    </a:clrScheme>
    <a:fontScheme name="Seque Blue">
      <a:majorFont>
        <a:latin typeface="Vista Sans OT Medium"/>
        <a:ea typeface="ヒラギノ角ゴ ProN W6"/>
        <a:cs typeface="ヒラギノ角ゴ ProN W6"/>
      </a:majorFont>
      <a:minorFont>
        <a:latin typeface="Helvetic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0C423"/>
        </a:solidFill>
        <a:ln w="25400" cap="flat" cmpd="sng" algn="ctr">
          <a:noFill/>
          <a:prstDash val="solid"/>
          <a:round/>
          <a:headEnd type="arrow"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Vista Sans OT Reg" pitchFamily="-65" charset="0"/>
            <a:ea typeface="ヒラギノ角ゴ ProN W3" pitchFamily="-65" charset="-128"/>
            <a:cs typeface="ヒラギノ角ゴ ProN W3" pitchFamily="-65" charset="-128"/>
            <a:sym typeface="Vista Sans OT Reg" pitchFamily="-65" charset="0"/>
          </a:defRPr>
        </a:defPPr>
      </a:lstStyle>
    </a:spDef>
    <a:lnDef>
      <a:spPr bwMode="auto">
        <a:xfrm>
          <a:off x="0" y="0"/>
          <a:ext cx="1" cy="1"/>
        </a:xfrm>
        <a:custGeom>
          <a:avLst/>
          <a:gdLst/>
          <a:ahLst/>
          <a:cxnLst/>
          <a:rect l="0" t="0" r="0" b="0"/>
          <a:pathLst/>
        </a:custGeom>
        <a:solidFill>
          <a:srgbClr val="F0C423"/>
        </a:solidFill>
        <a:ln w="25400" cap="flat" cmpd="sng" algn="ctr">
          <a:noFill/>
          <a:prstDash val="solid"/>
          <a:round/>
          <a:headEnd type="arrow"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Vista Sans OT Reg" pitchFamily="-65" charset="0"/>
            <a:ea typeface="ヒラギノ角ゴ ProN W3" pitchFamily="-65" charset="-128"/>
            <a:cs typeface="ヒラギノ角ゴ ProN W3" pitchFamily="-65" charset="-128"/>
            <a:sym typeface="Vista Sans OT Reg" pitchFamily="-65" charset="0"/>
          </a:defRPr>
        </a:defPPr>
      </a:lstStyle>
    </a:lnDef>
  </a:objectDefaults>
  <a:extraClrSchemeLst>
    <a:extraClrScheme>
      <a:clrScheme name="Seque 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25034</TotalTime>
  <Pages>0</Pages>
  <Words>1455</Words>
  <Characters>0</Characters>
  <Application>Microsoft Macintosh PowerPoint</Application>
  <PresentationFormat>Custom</PresentationFormat>
  <Lines>0</Lines>
  <Paragraphs>208</Paragraphs>
  <Slides>23</Slides>
  <Notes>7</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Title</vt:lpstr>
      <vt:lpstr>Seque Blue</vt:lpstr>
      <vt:lpstr> The Future of Quality  </vt:lpstr>
      <vt:lpstr>Agenda</vt:lpstr>
      <vt:lpstr>My Background</vt:lpstr>
      <vt:lpstr>Agenda</vt:lpstr>
      <vt:lpstr>The Past</vt:lpstr>
      <vt:lpstr>Testing Roles</vt:lpstr>
      <vt:lpstr>Agenda</vt:lpstr>
      <vt:lpstr>Testing For Quality</vt:lpstr>
      <vt:lpstr>When is Quality Important?</vt:lpstr>
      <vt:lpstr>Drug Manufacturing</vt:lpstr>
      <vt:lpstr>Airline Manufacturing</vt:lpstr>
      <vt:lpstr>Cloud Issues</vt:lpstr>
      <vt:lpstr>Money!</vt:lpstr>
      <vt:lpstr>Money!</vt:lpstr>
      <vt:lpstr>Agenda</vt:lpstr>
      <vt:lpstr>Productivity Testing</vt:lpstr>
      <vt:lpstr>Productivity Testing, cont.</vt:lpstr>
      <vt:lpstr>Testing By Developers Exposed</vt:lpstr>
      <vt:lpstr>It is Usually Done Badly</vt:lpstr>
      <vt:lpstr>Agenda</vt:lpstr>
      <vt:lpstr>To Summarize</vt:lpstr>
      <vt:lpstr>Pool of Test People has Expanded</vt:lpstr>
      <vt:lpstr>Where Test Can Offer Value</vt:lpstr>
    </vt:vector>
  </TitlesOfParts>
  <Company>Facebook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ituse</dc:creator>
  <cp:lastModifiedBy>Internal Use</cp:lastModifiedBy>
  <cp:revision>855</cp:revision>
  <cp:lastPrinted>2011-08-24T19:00:47Z</cp:lastPrinted>
  <dcterms:created xsi:type="dcterms:W3CDTF">2010-07-15T13:15:14Z</dcterms:created>
  <dcterms:modified xsi:type="dcterms:W3CDTF">2012-11-07T21:17:54Z</dcterms:modified>
</cp:coreProperties>
</file>